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F7FBEE6-BECE-4159-886C-0CE29EE51D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048AEDD-BAE3-4D7C-AE62-42FAA7D128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A8C7360-2FFC-46C3-95E2-FD7DB8BB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615A-666D-41D7-B76C-D9E2B2F2476E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1C19431-D303-485F-974D-F11C9A628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83985DA-501E-47EB-96E6-EF99345C4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161-9FB3-41FD-A201-367FF39FA4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0874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955652-0C93-4D39-ADE0-30E711920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CECFA38-22F0-4037-8998-0807EAE0C2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323CBDC-29CC-4268-B557-FBF62EF13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615A-666D-41D7-B76C-D9E2B2F2476E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6815213-2951-4A3D-9F4B-F4A37C0B8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0563A0B-D814-455E-8FC9-6F3D6BE61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161-9FB3-41FD-A201-367FF39FA4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2978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3E37A2E-8A5D-4B8B-948F-0AA3EC8D7F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C1B2F72-0CB7-497F-B2CD-09910DCDB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284978-0F91-47C3-92F2-D60ED046B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615A-666D-41D7-B76C-D9E2B2F2476E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B0BD0CD-F121-45E0-A9D6-78DF02D47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76D5BBF-0CE6-4F6C-94D3-468A449ED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161-9FB3-41FD-A201-367FF39FA4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501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DA2FDFA-DDA3-493F-9650-8294173D2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9E6BD8E-A86F-430D-9D89-3FB98A4D7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8EC75CF-F963-4BD3-826D-9DCD17DF4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615A-666D-41D7-B76C-D9E2B2F2476E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5227A96-6279-4118-A7CE-B289AF5CA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B3F9D1F-B61C-428F-9F27-702DFF23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161-9FB3-41FD-A201-367FF39FA4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2490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BD83C3-16DF-4C98-B50E-E5A2F4D9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9C1DE07F-AACE-4E02-9D6D-C7C5E421B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1A335F1-A53E-4C06-B1A9-A2392D858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615A-666D-41D7-B76C-D9E2B2F2476E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49BFF33-7339-4040-94E0-593B1125C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AD6E837-CBF1-4D1C-AA69-E8F12B44A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161-9FB3-41FD-A201-367FF39FA4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297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E83D50F-3701-4884-ACD2-7D83C504F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897C93-A747-4E3A-9BE3-E6B998B25A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2959B11D-5AE6-4629-B05A-BEBA2E276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F07D6A5-F508-40C2-8FC8-316E0810F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615A-666D-41D7-B76C-D9E2B2F2476E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82625D2-3D58-43B9-8119-6FC1E513B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1D6EEA3-34B8-44B9-B2F7-9012AAC9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161-9FB3-41FD-A201-367FF39FA4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9234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E6D278-8087-4D13-9A8D-F4287B1B6B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29D1D0F-7389-43B8-B737-043A71ACBD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33E07550-E748-4AA3-8DE5-C9A88B78E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9F9511A4-2FBA-47C6-A611-96405B243B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931A57C9-65DF-4674-B4D4-530F54D805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2D8BF4BD-9464-4097-B4C7-91FA26C97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615A-666D-41D7-B76C-D9E2B2F2476E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B76F8EF0-076A-474B-A5A9-EA4527E9E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EB6C388-7D85-45C1-A1DE-9548DA70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161-9FB3-41FD-A201-367FF39FA4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766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711E2A4-9276-4226-B131-9A6E982B9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14FFF111-3ACF-483E-B573-9B5BB561A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615A-666D-41D7-B76C-D9E2B2F2476E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9C4A8C20-44BA-4561-86E4-DA60F4724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4F99120E-AF4C-4932-B999-3BE81B2FB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161-9FB3-41FD-A201-367FF39FA4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93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6D3CA32-2179-414A-A845-390DD359C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615A-666D-41D7-B76C-D9E2B2F2476E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511BCBC5-BAA1-42B4-A65C-8EC916571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6A8F7229-9F55-498A-A3A5-1DEAB935F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161-9FB3-41FD-A201-367FF39FA4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7098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EBBAB39-2D8D-4CA7-9FFE-F8D195297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9C2F6B-0908-4A57-A5C6-FEA9992DF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F4B27453-18B7-4541-83BF-EF897373CE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CEA94A5-78CE-4FE8-A74C-732B7DFAC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615A-666D-41D7-B76C-D9E2B2F2476E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681A8E2-0076-415B-9D89-5D13B50A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CFF9C0D-2214-4A28-97CB-3E2563474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161-9FB3-41FD-A201-367FF39FA4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7333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3E43497-E1EA-4C68-B46C-27AA5FA1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B8CD619E-0776-4720-A384-AF0A069EBF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948C791-75E1-4B9B-8EAA-40CBF35475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2BD173B-DDA1-445F-ACD2-8E835904B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615A-666D-41D7-B76C-D9E2B2F2476E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E7C54E3-2826-455D-AEAB-9FF5099D2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10D3B481-98E8-4D72-A6BA-DCAD8D8C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1E161-9FB3-41FD-A201-367FF39FA4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57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F36F50E7-95C6-46C8-A355-D5B898399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4113A96-C160-4B47-B3BC-F3ECACF192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1A39F2D-0621-45D5-9920-DA5D912319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9615A-666D-41D7-B76C-D9E2B2F2476E}" type="datetimeFigureOut">
              <a:rPr lang="hr-HR" smtClean="0"/>
              <a:t>14.4.2023.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B4363DD-0C8D-4CE6-B0F7-272D161BC0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E8D0CFF-C578-4969-83CC-CBFDCF8AD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E161-9FB3-41FD-A201-367FF39FA4A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1470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>
            <a:extLst>
              <a:ext uri="{FF2B5EF4-FFF2-40B4-BE49-F238E27FC236}">
                <a16:creationId xmlns:a16="http://schemas.microsoft.com/office/drawing/2014/main" id="{7D0795A1-2695-4EE4-9513-440B30FE9FD4}"/>
              </a:ext>
            </a:extLst>
          </p:cNvPr>
          <p:cNvSpPr/>
          <p:nvPr/>
        </p:nvSpPr>
        <p:spPr>
          <a:xfrm>
            <a:off x="779704" y="2028616"/>
            <a:ext cx="10632591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8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Grafički, zvučni i </a:t>
            </a:r>
          </a:p>
          <a:p>
            <a:pPr algn="ctr"/>
            <a:r>
              <a:rPr lang="hr-HR" sz="88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videoformati</a:t>
            </a:r>
            <a:r>
              <a:rPr lang="hr-HR" sz="88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hr-HR" sz="8800" b="1" cap="none" spc="0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dateteka</a:t>
            </a:r>
            <a:endParaRPr lang="hr-HR" sz="88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9479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99165D-8E2D-474D-AA62-BF7156575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2"/>
            <a:ext cx="10515600" cy="1325563"/>
          </a:xfrm>
        </p:spPr>
        <p:txBody>
          <a:bodyPr/>
          <a:lstStyle/>
          <a:p>
            <a:r>
              <a:rPr lang="hr-HR" dirty="0" err="1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  <a:cs typeface="Arabic Typesetting" panose="020B0604020202020204" pitchFamily="66" charset="-78"/>
              </a:rPr>
              <a:t>Videoformat</a:t>
            </a:r>
            <a:r>
              <a:rPr lang="hr-HR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  <a:cs typeface="Arabic Typesetting" panose="020B0604020202020204" pitchFamily="66" charset="-78"/>
              </a:rPr>
              <a:t> datoteke</a:t>
            </a: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0ACF2185-991D-43F4-8B0F-DAA91583A7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071030"/>
              </p:ext>
            </p:extLst>
          </p:nvPr>
        </p:nvGraphicFramePr>
        <p:xfrm>
          <a:off x="838200" y="1781948"/>
          <a:ext cx="10515600" cy="3845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892826">
                  <a:extLst>
                    <a:ext uri="{9D8B030D-6E8A-4147-A177-3AD203B41FA5}">
                      <a16:colId xmlns:a16="http://schemas.microsoft.com/office/drawing/2014/main" val="2744343744"/>
                    </a:ext>
                  </a:extLst>
                </a:gridCol>
                <a:gridCol w="6622774">
                  <a:extLst>
                    <a:ext uri="{9D8B030D-6E8A-4147-A177-3AD203B41FA5}">
                      <a16:colId xmlns:a16="http://schemas.microsoft.com/office/drawing/2014/main" val="1569577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FORMAT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OBILJEŽJA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748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AVI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Prikladan za HD razlučivost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Vrlo rasprostranjen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62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MP4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Postavljamo ga najčešće na </a:t>
                      </a:r>
                      <a:r>
                        <a:rPr lang="hr-HR" dirty="0" err="1"/>
                        <a:t>Youtube</a:t>
                      </a:r>
                      <a:r>
                        <a:rPr lang="hr-HR" dirty="0"/>
                        <a:t> i </a:t>
                      </a:r>
                      <a:r>
                        <a:rPr lang="hr-HR" dirty="0" err="1"/>
                        <a:t>Vimeo</a:t>
                      </a:r>
                      <a:r>
                        <a:rPr lang="hr-HR" dirty="0"/>
                        <a:t> poslužitelje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Radi na pametnim telefonima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816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MOV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Može sadržavati video, audio i tekst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hr-HR" dirty="0"/>
                        <a:t>Prikladan za razmjenu putem interneta i HD razlučivost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Potreban </a:t>
                      </a:r>
                      <a:r>
                        <a:rPr lang="hr-HR" dirty="0" err="1"/>
                        <a:t>QuickTime</a:t>
                      </a:r>
                      <a:r>
                        <a:rPr lang="hr-HR" dirty="0"/>
                        <a:t> za reprodukciju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5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FLV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Često se rabi kao ugrađeni video na mrežnim stranicama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Prikladan za razmjenu putem interneta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921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WMV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Prikladan za razmjenu putem interneta i obradu videa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Vrlo </a:t>
                      </a:r>
                      <a:r>
                        <a:rPr lang="hr-HR"/>
                        <a:t>dobar omjer </a:t>
                      </a:r>
                      <a:r>
                        <a:rPr lang="hr-HR" dirty="0"/>
                        <a:t>veličine datoteke i kvalitete videozapisa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124545"/>
                  </a:ext>
                </a:extLst>
              </a:tr>
            </a:tbl>
          </a:graphicData>
        </a:graphic>
      </p:graphicFrame>
      <p:sp>
        <p:nvSpPr>
          <p:cNvPr id="5" name="Prostoručno: oblik 4">
            <a:extLst>
              <a:ext uri="{FF2B5EF4-FFF2-40B4-BE49-F238E27FC236}">
                <a16:creationId xmlns:a16="http://schemas.microsoft.com/office/drawing/2014/main" id="{1BBBCCAC-6458-45C8-BFF5-DF3E381CF077}"/>
              </a:ext>
            </a:extLst>
          </p:cNvPr>
          <p:cNvSpPr/>
          <p:nvPr/>
        </p:nvSpPr>
        <p:spPr>
          <a:xfrm flipH="1">
            <a:off x="11272500" y="-33130"/>
            <a:ext cx="919500" cy="6891130"/>
          </a:xfrm>
          <a:custGeom>
            <a:avLst/>
            <a:gdLst>
              <a:gd name="connsiteX0" fmla="*/ 5100 w 919500"/>
              <a:gd name="connsiteY0" fmla="*/ 0 h 6891130"/>
              <a:gd name="connsiteX1" fmla="*/ 853239 w 919500"/>
              <a:gd name="connsiteY1" fmla="*/ 13252 h 6891130"/>
              <a:gd name="connsiteX2" fmla="*/ 455674 w 919500"/>
              <a:gd name="connsiteY2" fmla="*/ 1007165 h 6891130"/>
              <a:gd name="connsiteX3" fmla="*/ 773726 w 919500"/>
              <a:gd name="connsiteY3" fmla="*/ 1683026 h 6891130"/>
              <a:gd name="connsiteX4" fmla="*/ 508683 w 919500"/>
              <a:gd name="connsiteY4" fmla="*/ 2584174 h 6891130"/>
              <a:gd name="connsiteX5" fmla="*/ 760474 w 919500"/>
              <a:gd name="connsiteY5" fmla="*/ 3591339 h 6891130"/>
              <a:gd name="connsiteX6" fmla="*/ 535187 w 919500"/>
              <a:gd name="connsiteY6" fmla="*/ 4558748 h 6891130"/>
              <a:gd name="connsiteX7" fmla="*/ 879743 w 919500"/>
              <a:gd name="connsiteY7" fmla="*/ 5340626 h 6891130"/>
              <a:gd name="connsiteX8" fmla="*/ 521935 w 919500"/>
              <a:gd name="connsiteY8" fmla="*/ 6109252 h 6891130"/>
              <a:gd name="connsiteX9" fmla="*/ 919500 w 919500"/>
              <a:gd name="connsiteY9" fmla="*/ 6877878 h 6891130"/>
              <a:gd name="connsiteX10" fmla="*/ 5100 w 919500"/>
              <a:gd name="connsiteY10" fmla="*/ 6891130 h 6891130"/>
              <a:gd name="connsiteX11" fmla="*/ 5100 w 919500"/>
              <a:gd name="connsiteY11" fmla="*/ 0 h 689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500" h="6891130">
                <a:moveTo>
                  <a:pt x="5100" y="0"/>
                </a:moveTo>
                <a:lnTo>
                  <a:pt x="853239" y="13252"/>
                </a:lnTo>
                <a:lnTo>
                  <a:pt x="455674" y="1007165"/>
                </a:lnTo>
                <a:lnTo>
                  <a:pt x="773726" y="1683026"/>
                </a:lnTo>
                <a:lnTo>
                  <a:pt x="508683" y="2584174"/>
                </a:lnTo>
                <a:lnTo>
                  <a:pt x="760474" y="3591339"/>
                </a:lnTo>
                <a:lnTo>
                  <a:pt x="535187" y="4558748"/>
                </a:lnTo>
                <a:lnTo>
                  <a:pt x="879743" y="5340626"/>
                </a:lnTo>
                <a:lnTo>
                  <a:pt x="521935" y="6109252"/>
                </a:lnTo>
                <a:lnTo>
                  <a:pt x="919500" y="6877878"/>
                </a:lnTo>
                <a:lnTo>
                  <a:pt x="5100" y="6891130"/>
                </a:lnTo>
                <a:cubicBezTo>
                  <a:pt x="683" y="4594087"/>
                  <a:pt x="-3735" y="2297043"/>
                  <a:pt x="5100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ostoručno: oblik 5">
            <a:extLst>
              <a:ext uri="{FF2B5EF4-FFF2-40B4-BE49-F238E27FC236}">
                <a16:creationId xmlns:a16="http://schemas.microsoft.com/office/drawing/2014/main" id="{176B91EE-5BB2-4E40-B6BB-B59140574190}"/>
              </a:ext>
            </a:extLst>
          </p:cNvPr>
          <p:cNvSpPr/>
          <p:nvPr/>
        </p:nvSpPr>
        <p:spPr>
          <a:xfrm>
            <a:off x="-5100" y="-13252"/>
            <a:ext cx="919500" cy="6891130"/>
          </a:xfrm>
          <a:custGeom>
            <a:avLst/>
            <a:gdLst>
              <a:gd name="connsiteX0" fmla="*/ 5100 w 919500"/>
              <a:gd name="connsiteY0" fmla="*/ 0 h 6891130"/>
              <a:gd name="connsiteX1" fmla="*/ 853239 w 919500"/>
              <a:gd name="connsiteY1" fmla="*/ 13252 h 6891130"/>
              <a:gd name="connsiteX2" fmla="*/ 455674 w 919500"/>
              <a:gd name="connsiteY2" fmla="*/ 1007165 h 6891130"/>
              <a:gd name="connsiteX3" fmla="*/ 773726 w 919500"/>
              <a:gd name="connsiteY3" fmla="*/ 1683026 h 6891130"/>
              <a:gd name="connsiteX4" fmla="*/ 508683 w 919500"/>
              <a:gd name="connsiteY4" fmla="*/ 2584174 h 6891130"/>
              <a:gd name="connsiteX5" fmla="*/ 760474 w 919500"/>
              <a:gd name="connsiteY5" fmla="*/ 3591339 h 6891130"/>
              <a:gd name="connsiteX6" fmla="*/ 535187 w 919500"/>
              <a:gd name="connsiteY6" fmla="*/ 4558748 h 6891130"/>
              <a:gd name="connsiteX7" fmla="*/ 879743 w 919500"/>
              <a:gd name="connsiteY7" fmla="*/ 5340626 h 6891130"/>
              <a:gd name="connsiteX8" fmla="*/ 521935 w 919500"/>
              <a:gd name="connsiteY8" fmla="*/ 6109252 h 6891130"/>
              <a:gd name="connsiteX9" fmla="*/ 919500 w 919500"/>
              <a:gd name="connsiteY9" fmla="*/ 6877878 h 6891130"/>
              <a:gd name="connsiteX10" fmla="*/ 5100 w 919500"/>
              <a:gd name="connsiteY10" fmla="*/ 6891130 h 6891130"/>
              <a:gd name="connsiteX11" fmla="*/ 5100 w 919500"/>
              <a:gd name="connsiteY11" fmla="*/ 0 h 689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500" h="6891130">
                <a:moveTo>
                  <a:pt x="5100" y="0"/>
                </a:moveTo>
                <a:lnTo>
                  <a:pt x="853239" y="13252"/>
                </a:lnTo>
                <a:lnTo>
                  <a:pt x="455674" y="1007165"/>
                </a:lnTo>
                <a:lnTo>
                  <a:pt x="773726" y="1683026"/>
                </a:lnTo>
                <a:lnTo>
                  <a:pt x="508683" y="2584174"/>
                </a:lnTo>
                <a:lnTo>
                  <a:pt x="760474" y="3591339"/>
                </a:lnTo>
                <a:lnTo>
                  <a:pt x="535187" y="4558748"/>
                </a:lnTo>
                <a:lnTo>
                  <a:pt x="879743" y="5340626"/>
                </a:lnTo>
                <a:lnTo>
                  <a:pt x="521935" y="6109252"/>
                </a:lnTo>
                <a:lnTo>
                  <a:pt x="919500" y="6877878"/>
                </a:lnTo>
                <a:lnTo>
                  <a:pt x="5100" y="6891130"/>
                </a:lnTo>
                <a:cubicBezTo>
                  <a:pt x="683" y="4594087"/>
                  <a:pt x="-3735" y="2297043"/>
                  <a:pt x="5100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13186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3CBADF-31DC-446E-89C8-E863027B2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hr-HR" dirty="0"/>
              <a:t>Grafički, zvučni i </a:t>
            </a:r>
            <a:r>
              <a:rPr lang="hr-HR" dirty="0" err="1"/>
              <a:t>videoformati</a:t>
            </a:r>
            <a:r>
              <a:rPr lang="hr-HR" dirty="0"/>
              <a:t> datoteka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A73DB79-9AE4-4E05-A564-65BA51CD2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4282"/>
            <a:ext cx="10624930" cy="5611317"/>
          </a:xfrm>
        </p:spPr>
        <p:txBody>
          <a:bodyPr>
            <a:normAutofit fontScale="62500" lnSpcReduction="20000"/>
          </a:bodyPr>
          <a:lstStyle/>
          <a:p>
            <a:r>
              <a:rPr lang="hr-HR" sz="2900" b="1" dirty="0"/>
              <a:t>Grafički formati datoteke </a:t>
            </a:r>
            <a:r>
              <a:rPr lang="hr-HR" sz="2900" dirty="0"/>
              <a:t> – način na koji se boje i oblici iz analognog svijeta oko nas „uhvaćeni“ objektivom kamere pretvaraju u binarne brojeve i zapise na spremniku digitalnog uređaja. Najčešći grafički formati za zapis digitalnih fotografija su: JPEG, PNG, TIFF, GIF i drugi.</a:t>
            </a:r>
          </a:p>
          <a:p>
            <a:r>
              <a:rPr lang="hr-HR" sz="2900" b="1" dirty="0"/>
              <a:t>Zvučni formati datoteke</a:t>
            </a:r>
            <a:r>
              <a:rPr lang="hr-HR" sz="2900" dirty="0"/>
              <a:t> – način na koji se zvukovi iz analognog svijeta oko nas „uhvaćeni“ mikrofonom, s pomoću zvučne kartice, pretvaraju u binarne brojeve i zapisuju na spremniku nekog digitalnog uređaja. Najčešći zvučni formati za zapis zvuka su: mp3, </a:t>
            </a:r>
            <a:r>
              <a:rPr lang="hr-HR" sz="2900" dirty="0" err="1"/>
              <a:t>wav</a:t>
            </a:r>
            <a:r>
              <a:rPr lang="hr-HR" sz="2900" dirty="0"/>
              <a:t>, </a:t>
            </a:r>
            <a:r>
              <a:rPr lang="hr-HR" sz="2900" dirty="0" err="1"/>
              <a:t>wma</a:t>
            </a:r>
            <a:r>
              <a:rPr lang="hr-HR" sz="2900" dirty="0"/>
              <a:t>, m4a i drugi.</a:t>
            </a:r>
          </a:p>
          <a:p>
            <a:r>
              <a:rPr lang="hr-HR" sz="2900" b="1" dirty="0"/>
              <a:t>Uzorkovanje</a:t>
            </a:r>
            <a:r>
              <a:rPr lang="hr-HR" sz="2900" dirty="0"/>
              <a:t> (</a:t>
            </a:r>
            <a:r>
              <a:rPr lang="hr-HR" sz="2900" i="1" dirty="0" err="1"/>
              <a:t>sampling</a:t>
            </a:r>
            <a:r>
              <a:rPr lang="hr-HR" sz="2900" dirty="0"/>
              <a:t>) – postupak pretvaranja analognog zvučnog vala u digitalni oblik, pri kojemu se u pravilnim vremenskim razmacima izdvajaju djelići zvučnog vala i pretvaraju u binarni oblik.</a:t>
            </a:r>
          </a:p>
          <a:p>
            <a:r>
              <a:rPr lang="hr-HR" sz="2900" b="1" dirty="0"/>
              <a:t>Video formati datoteka </a:t>
            </a:r>
            <a:r>
              <a:rPr lang="hr-HR" sz="2900" dirty="0"/>
              <a:t>– način na koji se pokreti, boje i oblici iz analognog svijeta oko nas, „uhvaćeni“ objektivom, pretvaraju u binarne brojeve i zapisuju na spremnike digitalnih uređaja u obliku datoteka. Najčešći formati videoteka su: </a:t>
            </a:r>
            <a:r>
              <a:rPr lang="hr-HR" sz="2900" dirty="0" err="1"/>
              <a:t>avi</a:t>
            </a:r>
            <a:r>
              <a:rPr lang="hr-HR" sz="2900" dirty="0"/>
              <a:t>, mp4, </a:t>
            </a:r>
            <a:r>
              <a:rPr lang="hr-HR" sz="2900" dirty="0" err="1"/>
              <a:t>mov</a:t>
            </a:r>
            <a:r>
              <a:rPr lang="hr-HR" sz="2900" dirty="0"/>
              <a:t>, </a:t>
            </a:r>
            <a:r>
              <a:rPr lang="hr-HR" sz="2900" dirty="0" err="1"/>
              <a:t>flv</a:t>
            </a:r>
            <a:r>
              <a:rPr lang="hr-HR" sz="2900" dirty="0"/>
              <a:t>, </a:t>
            </a:r>
            <a:r>
              <a:rPr lang="hr-HR" sz="2900" dirty="0" err="1"/>
              <a:t>mkv</a:t>
            </a:r>
            <a:r>
              <a:rPr lang="hr-HR" sz="2900" dirty="0"/>
              <a:t>, </a:t>
            </a:r>
            <a:r>
              <a:rPr lang="hr-HR" sz="2900" dirty="0" err="1"/>
              <a:t>wmv</a:t>
            </a:r>
            <a:r>
              <a:rPr lang="hr-HR" sz="2900" dirty="0"/>
              <a:t> i drugi.</a:t>
            </a:r>
          </a:p>
          <a:p>
            <a:r>
              <a:rPr lang="hr-HR" sz="2900" b="1" dirty="0"/>
              <a:t>Broj sličica u sekundi (</a:t>
            </a:r>
            <a:r>
              <a:rPr lang="hr-HR" sz="2900" i="1" dirty="0" err="1"/>
              <a:t>Framerate</a:t>
            </a:r>
            <a:r>
              <a:rPr lang="hr-HR" sz="2900" dirty="0"/>
              <a:t>) – broj video kamerom snimljenih sličica u sekundi (20, 30, 60).</a:t>
            </a:r>
          </a:p>
          <a:p>
            <a:r>
              <a:rPr lang="hr-HR" sz="2900" b="1" dirty="0"/>
              <a:t>Broj bitova u sekundi</a:t>
            </a:r>
            <a:r>
              <a:rPr lang="hr-HR" sz="2900" dirty="0"/>
              <a:t> (</a:t>
            </a:r>
            <a:r>
              <a:rPr lang="hr-HR" sz="2900" i="1" dirty="0" err="1"/>
              <a:t>Bitrate</a:t>
            </a:r>
            <a:r>
              <a:rPr lang="hr-HR" sz="2900" dirty="0"/>
              <a:t>) – broj bitova u kojima su opisane informacije o videozapisu, a koje procesor obrađuje u sekundi.</a:t>
            </a:r>
          </a:p>
          <a:p>
            <a:r>
              <a:rPr lang="hr-HR" sz="2900" b="1" dirty="0" err="1"/>
              <a:t>Kodek</a:t>
            </a:r>
            <a:r>
              <a:rPr lang="hr-HR" sz="2900" dirty="0"/>
              <a:t> (</a:t>
            </a:r>
            <a:r>
              <a:rPr lang="hr-HR" sz="2900" i="1" dirty="0" err="1"/>
              <a:t>codec</a:t>
            </a:r>
            <a:r>
              <a:rPr lang="hr-HR" sz="2900" dirty="0"/>
              <a:t>) – hardverski uređaj ili softverski modul koji obavlja sažimanje video zapisa (npr. H.264/AVC) ili zvučnog zapisa (npr. AAC).</a:t>
            </a:r>
          </a:p>
          <a:p>
            <a:r>
              <a:rPr lang="hr-HR" sz="2900" b="1"/>
              <a:t>Ugrađeni</a:t>
            </a:r>
            <a:r>
              <a:rPr lang="hr-HR" sz="2900" b="1" dirty="0"/>
              <a:t> </a:t>
            </a:r>
            <a:r>
              <a:rPr lang="hr-HR" sz="2900" dirty="0"/>
              <a:t>(</a:t>
            </a:r>
            <a:r>
              <a:rPr lang="hr-HR" sz="2900" i="1" dirty="0" err="1"/>
              <a:t>embed</a:t>
            </a:r>
            <a:r>
              <a:rPr lang="hr-HR" sz="2900" dirty="0"/>
              <a:t>) </a:t>
            </a:r>
            <a:r>
              <a:rPr lang="hr-HR" sz="2900" b="1" dirty="0"/>
              <a:t>video</a:t>
            </a:r>
            <a:r>
              <a:rPr lang="hr-HR" sz="2900" dirty="0"/>
              <a:t> – video koji se može gledati u reproduktoru (</a:t>
            </a:r>
            <a:r>
              <a:rPr lang="hr-HR" sz="2900" i="1" dirty="0" err="1"/>
              <a:t>playeru</a:t>
            </a:r>
            <a:r>
              <a:rPr lang="hr-HR" sz="2900" dirty="0"/>
              <a:t>) na nekoj video stranici, iako je stvarno fizički smješten na nekom poslužitelju poput YouTube, </a:t>
            </a:r>
            <a:r>
              <a:rPr lang="hr-HR" sz="2900" dirty="0" err="1"/>
              <a:t>Vimeo</a:t>
            </a:r>
            <a:r>
              <a:rPr lang="hr-HR" sz="2900" dirty="0"/>
              <a:t> i sl.</a:t>
            </a:r>
          </a:p>
          <a:p>
            <a:r>
              <a:rPr lang="hr-HR" sz="2900" b="1" dirty="0"/>
              <a:t>Video pretvarač</a:t>
            </a:r>
            <a:r>
              <a:rPr lang="hr-HR" sz="2900" dirty="0"/>
              <a:t> (</a:t>
            </a:r>
            <a:r>
              <a:rPr lang="hr-HR" sz="2900" i="1" dirty="0" err="1"/>
              <a:t>konverter</a:t>
            </a:r>
            <a:r>
              <a:rPr lang="hr-HR" sz="2900" dirty="0"/>
              <a:t>) – besplatni ili komercijalni program s pomoću kojeg možemo pretvarati video zapis iz jednog u drugi video format.</a:t>
            </a:r>
          </a:p>
          <a:p>
            <a:r>
              <a:rPr lang="hr-HR" sz="2900" b="1" dirty="0"/>
              <a:t>Internetski prijenos - strujanje</a:t>
            </a:r>
            <a:r>
              <a:rPr lang="hr-HR" sz="2900" dirty="0"/>
              <a:t> (</a:t>
            </a:r>
            <a:r>
              <a:rPr lang="hr-HR" sz="2900" i="1" dirty="0"/>
              <a:t>streaming</a:t>
            </a:r>
            <a:r>
              <a:rPr lang="hr-HR" sz="2900" dirty="0"/>
              <a:t>) – metoda slanja (emitiranja) ili primanja podataka (posebice video i audio materijala) putem računalne mreže kao njihova stalnog, neprekinutog protoka.</a:t>
            </a:r>
          </a:p>
          <a:p>
            <a:endParaRPr lang="hr-HR" dirty="0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0D229C7A-D0F4-4427-8790-2C0D34EA330A}"/>
              </a:ext>
            </a:extLst>
          </p:cNvPr>
          <p:cNvSpPr/>
          <p:nvPr/>
        </p:nvSpPr>
        <p:spPr>
          <a:xfrm rot="1993229">
            <a:off x="9082732" y="932063"/>
            <a:ext cx="3329566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hr-H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Sažetak lekcije…</a:t>
            </a:r>
          </a:p>
        </p:txBody>
      </p:sp>
    </p:spTree>
    <p:extLst>
      <p:ext uri="{BB962C8B-B14F-4D97-AF65-F5344CB8AC3E}">
        <p14:creationId xmlns:p14="http://schemas.microsoft.com/office/powerpoint/2010/main" val="23475672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47C85AF-66F8-4118-A7DD-F86DAE09C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7971"/>
            <a:ext cx="10515600" cy="1325563"/>
          </a:xfrm>
        </p:spPr>
        <p:txBody>
          <a:bodyPr/>
          <a:lstStyle/>
          <a:p>
            <a:r>
              <a:rPr lang="hr-HR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  <a:cs typeface="Arabic Typesetting" panose="020B0604020202020204" pitchFamily="66" charset="-78"/>
              </a:rPr>
              <a:t>Grafički (slikovni) format datoteke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C2BCA0B-7C3F-4D25-B70F-1BFAB4998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r-HR" u="sng" dirty="0">
                <a:solidFill>
                  <a:schemeClr val="accent3"/>
                </a:solidFill>
              </a:rPr>
              <a:t>Grafički format datoteke </a:t>
            </a:r>
            <a:r>
              <a:rPr lang="hr-HR" dirty="0">
                <a:solidFill>
                  <a:schemeClr val="accent3"/>
                </a:solidFill>
              </a:rPr>
              <a:t> </a:t>
            </a:r>
            <a:r>
              <a:rPr lang="hr-HR" dirty="0"/>
              <a:t>možemo definirati kao način na koji se boje i oblici iz analognog svijeta pretvaraju u binarne brojeve i zapisuju na spremniku digitalnog uređaja.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61C582CB-FC24-40E2-BB01-9EBFCDAFED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872199"/>
              </p:ext>
            </p:extLst>
          </p:nvPr>
        </p:nvGraphicFramePr>
        <p:xfrm>
          <a:off x="2032000" y="3807423"/>
          <a:ext cx="8145670" cy="2685452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864265">
                  <a:extLst>
                    <a:ext uri="{9D8B030D-6E8A-4147-A177-3AD203B41FA5}">
                      <a16:colId xmlns:a16="http://schemas.microsoft.com/office/drawing/2014/main" val="3002537070"/>
                    </a:ext>
                  </a:extLst>
                </a:gridCol>
                <a:gridCol w="5281405">
                  <a:extLst>
                    <a:ext uri="{9D8B030D-6E8A-4147-A177-3AD203B41FA5}">
                      <a16:colId xmlns:a16="http://schemas.microsoft.com/office/drawing/2014/main" val="2558275474"/>
                    </a:ext>
                  </a:extLst>
                </a:gridCol>
              </a:tblGrid>
              <a:tr h="452744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FORMAT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OBILJEŽJA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2459425"/>
                  </a:ext>
                </a:extLst>
              </a:tr>
              <a:tr h="1451260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RAW FORMAT</a:t>
                      </a:r>
                    </a:p>
                    <a:p>
                      <a:pPr algn="ctr"/>
                      <a:r>
                        <a:rPr lang="hr-HR" sz="2000" dirty="0"/>
                        <a:t>(.</a:t>
                      </a:r>
                      <a:r>
                        <a:rPr lang="hr-HR" sz="2000" dirty="0" err="1"/>
                        <a:t>crw</a:t>
                      </a:r>
                      <a:r>
                        <a:rPr lang="hr-HR" sz="2000" dirty="0"/>
                        <a:t>, .</a:t>
                      </a:r>
                      <a:r>
                        <a:rPr lang="hr-HR" sz="2000" dirty="0" err="1"/>
                        <a:t>orf</a:t>
                      </a:r>
                      <a:r>
                        <a:rPr lang="hr-HR" sz="2000" dirty="0"/>
                        <a:t>, .</a:t>
                      </a:r>
                      <a:r>
                        <a:rPr lang="hr-HR" sz="2000" dirty="0" err="1"/>
                        <a:t>dng</a:t>
                      </a:r>
                      <a:r>
                        <a:rPr lang="hr-HR" sz="2000" dirty="0"/>
                        <a:t> …)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hr-HR" sz="2000" dirty="0"/>
                        <a:t>- </a:t>
                      </a:r>
                      <a:r>
                        <a:rPr lang="hr-HR" sz="2000" dirty="0" err="1"/>
                        <a:t>Orginalni</a:t>
                      </a:r>
                      <a:r>
                        <a:rPr lang="hr-HR" sz="2000" dirty="0"/>
                        <a:t> izvor format zapisa slikovnih datoteka, bez ikakve obrade i sažimanja</a:t>
                      </a:r>
                    </a:p>
                    <a:p>
                      <a:r>
                        <a:rPr lang="hr-HR" sz="2000" dirty="0"/>
                        <a:t>- Predviđen za danju obradu (uglavnom se njime koriste profesionalni fotografi)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039303"/>
                  </a:ext>
                </a:extLst>
              </a:tr>
              <a:tr h="781448">
                <a:tc>
                  <a:txBody>
                    <a:bodyPr/>
                    <a:lstStyle/>
                    <a:p>
                      <a:pPr algn="ctr"/>
                      <a:r>
                        <a:rPr lang="hr-HR" sz="2000" dirty="0"/>
                        <a:t>BMP FORMAT</a:t>
                      </a:r>
                    </a:p>
                    <a:p>
                      <a:pPr algn="ctr"/>
                      <a:r>
                        <a:rPr lang="hr-HR" sz="2000" dirty="0"/>
                        <a:t>(.</a:t>
                      </a:r>
                      <a:r>
                        <a:rPr lang="hr-HR" sz="2000" dirty="0" err="1"/>
                        <a:t>bmp</a:t>
                      </a:r>
                      <a:r>
                        <a:rPr lang="hr-HR" sz="2000" dirty="0"/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000" dirty="0"/>
                        <a:t>Nesažeti format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sz="2000" dirty="0"/>
                        <a:t>Ne podržava prozirnost i animaciju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5022706"/>
                  </a:ext>
                </a:extLst>
              </a:tr>
            </a:tbl>
          </a:graphicData>
        </a:graphic>
      </p:graphicFrame>
      <p:sp>
        <p:nvSpPr>
          <p:cNvPr id="13" name="Prostoručno: oblik 12">
            <a:extLst>
              <a:ext uri="{FF2B5EF4-FFF2-40B4-BE49-F238E27FC236}">
                <a16:creationId xmlns:a16="http://schemas.microsoft.com/office/drawing/2014/main" id="{96170BD6-A677-4CC6-B090-CADF4E0D6197}"/>
              </a:ext>
            </a:extLst>
          </p:cNvPr>
          <p:cNvSpPr/>
          <p:nvPr/>
        </p:nvSpPr>
        <p:spPr>
          <a:xfrm>
            <a:off x="-5100" y="-13252"/>
            <a:ext cx="919500" cy="6891130"/>
          </a:xfrm>
          <a:custGeom>
            <a:avLst/>
            <a:gdLst>
              <a:gd name="connsiteX0" fmla="*/ 5100 w 919500"/>
              <a:gd name="connsiteY0" fmla="*/ 0 h 6891130"/>
              <a:gd name="connsiteX1" fmla="*/ 853239 w 919500"/>
              <a:gd name="connsiteY1" fmla="*/ 13252 h 6891130"/>
              <a:gd name="connsiteX2" fmla="*/ 455674 w 919500"/>
              <a:gd name="connsiteY2" fmla="*/ 1007165 h 6891130"/>
              <a:gd name="connsiteX3" fmla="*/ 773726 w 919500"/>
              <a:gd name="connsiteY3" fmla="*/ 1683026 h 6891130"/>
              <a:gd name="connsiteX4" fmla="*/ 508683 w 919500"/>
              <a:gd name="connsiteY4" fmla="*/ 2584174 h 6891130"/>
              <a:gd name="connsiteX5" fmla="*/ 760474 w 919500"/>
              <a:gd name="connsiteY5" fmla="*/ 3591339 h 6891130"/>
              <a:gd name="connsiteX6" fmla="*/ 535187 w 919500"/>
              <a:gd name="connsiteY6" fmla="*/ 4558748 h 6891130"/>
              <a:gd name="connsiteX7" fmla="*/ 879743 w 919500"/>
              <a:gd name="connsiteY7" fmla="*/ 5340626 h 6891130"/>
              <a:gd name="connsiteX8" fmla="*/ 521935 w 919500"/>
              <a:gd name="connsiteY8" fmla="*/ 6109252 h 6891130"/>
              <a:gd name="connsiteX9" fmla="*/ 919500 w 919500"/>
              <a:gd name="connsiteY9" fmla="*/ 6877878 h 6891130"/>
              <a:gd name="connsiteX10" fmla="*/ 5100 w 919500"/>
              <a:gd name="connsiteY10" fmla="*/ 6891130 h 6891130"/>
              <a:gd name="connsiteX11" fmla="*/ 5100 w 919500"/>
              <a:gd name="connsiteY11" fmla="*/ 0 h 689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500" h="6891130">
                <a:moveTo>
                  <a:pt x="5100" y="0"/>
                </a:moveTo>
                <a:lnTo>
                  <a:pt x="853239" y="13252"/>
                </a:lnTo>
                <a:lnTo>
                  <a:pt x="455674" y="1007165"/>
                </a:lnTo>
                <a:lnTo>
                  <a:pt x="773726" y="1683026"/>
                </a:lnTo>
                <a:lnTo>
                  <a:pt x="508683" y="2584174"/>
                </a:lnTo>
                <a:lnTo>
                  <a:pt x="760474" y="3591339"/>
                </a:lnTo>
                <a:lnTo>
                  <a:pt x="535187" y="4558748"/>
                </a:lnTo>
                <a:lnTo>
                  <a:pt x="879743" y="5340626"/>
                </a:lnTo>
                <a:lnTo>
                  <a:pt x="521935" y="6109252"/>
                </a:lnTo>
                <a:lnTo>
                  <a:pt x="919500" y="6877878"/>
                </a:lnTo>
                <a:lnTo>
                  <a:pt x="5100" y="6891130"/>
                </a:lnTo>
                <a:cubicBezTo>
                  <a:pt x="683" y="4594087"/>
                  <a:pt x="-3735" y="2297043"/>
                  <a:pt x="5100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rostoručno: oblik 13">
            <a:extLst>
              <a:ext uri="{FF2B5EF4-FFF2-40B4-BE49-F238E27FC236}">
                <a16:creationId xmlns:a16="http://schemas.microsoft.com/office/drawing/2014/main" id="{52AA027E-8121-4A31-8F4A-C56BF827D969}"/>
              </a:ext>
            </a:extLst>
          </p:cNvPr>
          <p:cNvSpPr/>
          <p:nvPr/>
        </p:nvSpPr>
        <p:spPr>
          <a:xfrm flipH="1">
            <a:off x="11272500" y="-33130"/>
            <a:ext cx="919500" cy="6891130"/>
          </a:xfrm>
          <a:custGeom>
            <a:avLst/>
            <a:gdLst>
              <a:gd name="connsiteX0" fmla="*/ 5100 w 919500"/>
              <a:gd name="connsiteY0" fmla="*/ 0 h 6891130"/>
              <a:gd name="connsiteX1" fmla="*/ 853239 w 919500"/>
              <a:gd name="connsiteY1" fmla="*/ 13252 h 6891130"/>
              <a:gd name="connsiteX2" fmla="*/ 455674 w 919500"/>
              <a:gd name="connsiteY2" fmla="*/ 1007165 h 6891130"/>
              <a:gd name="connsiteX3" fmla="*/ 773726 w 919500"/>
              <a:gd name="connsiteY3" fmla="*/ 1683026 h 6891130"/>
              <a:gd name="connsiteX4" fmla="*/ 508683 w 919500"/>
              <a:gd name="connsiteY4" fmla="*/ 2584174 h 6891130"/>
              <a:gd name="connsiteX5" fmla="*/ 760474 w 919500"/>
              <a:gd name="connsiteY5" fmla="*/ 3591339 h 6891130"/>
              <a:gd name="connsiteX6" fmla="*/ 535187 w 919500"/>
              <a:gd name="connsiteY6" fmla="*/ 4558748 h 6891130"/>
              <a:gd name="connsiteX7" fmla="*/ 879743 w 919500"/>
              <a:gd name="connsiteY7" fmla="*/ 5340626 h 6891130"/>
              <a:gd name="connsiteX8" fmla="*/ 521935 w 919500"/>
              <a:gd name="connsiteY8" fmla="*/ 6109252 h 6891130"/>
              <a:gd name="connsiteX9" fmla="*/ 919500 w 919500"/>
              <a:gd name="connsiteY9" fmla="*/ 6877878 h 6891130"/>
              <a:gd name="connsiteX10" fmla="*/ 5100 w 919500"/>
              <a:gd name="connsiteY10" fmla="*/ 6891130 h 6891130"/>
              <a:gd name="connsiteX11" fmla="*/ 5100 w 919500"/>
              <a:gd name="connsiteY11" fmla="*/ 0 h 689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500" h="6891130">
                <a:moveTo>
                  <a:pt x="5100" y="0"/>
                </a:moveTo>
                <a:lnTo>
                  <a:pt x="853239" y="13252"/>
                </a:lnTo>
                <a:lnTo>
                  <a:pt x="455674" y="1007165"/>
                </a:lnTo>
                <a:lnTo>
                  <a:pt x="773726" y="1683026"/>
                </a:lnTo>
                <a:lnTo>
                  <a:pt x="508683" y="2584174"/>
                </a:lnTo>
                <a:lnTo>
                  <a:pt x="760474" y="3591339"/>
                </a:lnTo>
                <a:lnTo>
                  <a:pt x="535187" y="4558748"/>
                </a:lnTo>
                <a:lnTo>
                  <a:pt x="879743" y="5340626"/>
                </a:lnTo>
                <a:lnTo>
                  <a:pt x="521935" y="6109252"/>
                </a:lnTo>
                <a:lnTo>
                  <a:pt x="919500" y="6877878"/>
                </a:lnTo>
                <a:lnTo>
                  <a:pt x="5100" y="6891130"/>
                </a:lnTo>
                <a:cubicBezTo>
                  <a:pt x="683" y="4594087"/>
                  <a:pt x="-3735" y="2297043"/>
                  <a:pt x="5100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74707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CB02949-CEBA-4E96-8587-45FCE2591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080"/>
            <a:ext cx="10515600" cy="1325563"/>
          </a:xfrm>
        </p:spPr>
        <p:txBody>
          <a:bodyPr/>
          <a:lstStyle/>
          <a:p>
            <a:r>
              <a:rPr lang="hr-HR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  <a:cs typeface="Arabic Typesetting" panose="020B0604020202020204" pitchFamily="66" charset="-78"/>
              </a:rPr>
              <a:t>Grafički (slikovni) format datoteke</a:t>
            </a: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DEC38ED6-3638-4E2A-B2DE-7746CEAC8A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4174490"/>
              </p:ext>
            </p:extLst>
          </p:nvPr>
        </p:nvGraphicFramePr>
        <p:xfrm>
          <a:off x="838200" y="1251862"/>
          <a:ext cx="10515600" cy="54000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892826">
                  <a:extLst>
                    <a:ext uri="{9D8B030D-6E8A-4147-A177-3AD203B41FA5}">
                      <a16:colId xmlns:a16="http://schemas.microsoft.com/office/drawing/2014/main" val="2744343744"/>
                    </a:ext>
                  </a:extLst>
                </a:gridCol>
                <a:gridCol w="6622774">
                  <a:extLst>
                    <a:ext uri="{9D8B030D-6E8A-4147-A177-3AD203B41FA5}">
                      <a16:colId xmlns:a16="http://schemas.microsoft.com/office/drawing/2014/main" val="1569577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FORMAT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OBILJEŽJA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748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JPEG (JPG)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Najčešće korišten format (digitalni aparati, mobiteli i drugi uređaji)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Može imati 16 milijuna boja (24 bita)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Koristi sažimanje s gubitkom podataka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Prikladan za pohranjivanje, razmjenu, mrežne stranice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Svakim novim oblikovanjem gubi se kvaliteta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62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TIFF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Često korišten kod grafičara i izdavača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Može imati 16 milijuna boja (24 bita)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Memorijski vrlo zahtjevan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Bez sažimanja ili uz sažimanje bez gubitka podataka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816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GIF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Češći format za slike na mrežnim stranicama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Često korišten za minijaturne grafike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Može imati 256 boja (8 bita)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Sažimanje bez gubitka podataka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5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PNG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Bolja prozirnost nego kod GIF-a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Može imati 16 milijuna ili više od 4 milijarde boja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Sažimanje bez gubitka podataka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921835"/>
                  </a:ext>
                </a:extLst>
              </a:tr>
            </a:tbl>
          </a:graphicData>
        </a:graphic>
      </p:graphicFrame>
      <p:sp>
        <p:nvSpPr>
          <p:cNvPr id="5" name="Prostoručno: oblik 4">
            <a:extLst>
              <a:ext uri="{FF2B5EF4-FFF2-40B4-BE49-F238E27FC236}">
                <a16:creationId xmlns:a16="http://schemas.microsoft.com/office/drawing/2014/main" id="{3973C237-47D3-4A99-BC8D-52BC06E80747}"/>
              </a:ext>
            </a:extLst>
          </p:cNvPr>
          <p:cNvSpPr/>
          <p:nvPr/>
        </p:nvSpPr>
        <p:spPr>
          <a:xfrm flipH="1">
            <a:off x="11272500" y="-33130"/>
            <a:ext cx="919500" cy="6891130"/>
          </a:xfrm>
          <a:custGeom>
            <a:avLst/>
            <a:gdLst>
              <a:gd name="connsiteX0" fmla="*/ 5100 w 919500"/>
              <a:gd name="connsiteY0" fmla="*/ 0 h 6891130"/>
              <a:gd name="connsiteX1" fmla="*/ 853239 w 919500"/>
              <a:gd name="connsiteY1" fmla="*/ 13252 h 6891130"/>
              <a:gd name="connsiteX2" fmla="*/ 455674 w 919500"/>
              <a:gd name="connsiteY2" fmla="*/ 1007165 h 6891130"/>
              <a:gd name="connsiteX3" fmla="*/ 773726 w 919500"/>
              <a:gd name="connsiteY3" fmla="*/ 1683026 h 6891130"/>
              <a:gd name="connsiteX4" fmla="*/ 508683 w 919500"/>
              <a:gd name="connsiteY4" fmla="*/ 2584174 h 6891130"/>
              <a:gd name="connsiteX5" fmla="*/ 760474 w 919500"/>
              <a:gd name="connsiteY5" fmla="*/ 3591339 h 6891130"/>
              <a:gd name="connsiteX6" fmla="*/ 535187 w 919500"/>
              <a:gd name="connsiteY6" fmla="*/ 4558748 h 6891130"/>
              <a:gd name="connsiteX7" fmla="*/ 879743 w 919500"/>
              <a:gd name="connsiteY7" fmla="*/ 5340626 h 6891130"/>
              <a:gd name="connsiteX8" fmla="*/ 521935 w 919500"/>
              <a:gd name="connsiteY8" fmla="*/ 6109252 h 6891130"/>
              <a:gd name="connsiteX9" fmla="*/ 919500 w 919500"/>
              <a:gd name="connsiteY9" fmla="*/ 6877878 h 6891130"/>
              <a:gd name="connsiteX10" fmla="*/ 5100 w 919500"/>
              <a:gd name="connsiteY10" fmla="*/ 6891130 h 6891130"/>
              <a:gd name="connsiteX11" fmla="*/ 5100 w 919500"/>
              <a:gd name="connsiteY11" fmla="*/ 0 h 689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500" h="6891130">
                <a:moveTo>
                  <a:pt x="5100" y="0"/>
                </a:moveTo>
                <a:lnTo>
                  <a:pt x="853239" y="13252"/>
                </a:lnTo>
                <a:lnTo>
                  <a:pt x="455674" y="1007165"/>
                </a:lnTo>
                <a:lnTo>
                  <a:pt x="773726" y="1683026"/>
                </a:lnTo>
                <a:lnTo>
                  <a:pt x="508683" y="2584174"/>
                </a:lnTo>
                <a:lnTo>
                  <a:pt x="760474" y="3591339"/>
                </a:lnTo>
                <a:lnTo>
                  <a:pt x="535187" y="4558748"/>
                </a:lnTo>
                <a:lnTo>
                  <a:pt x="879743" y="5340626"/>
                </a:lnTo>
                <a:lnTo>
                  <a:pt x="521935" y="6109252"/>
                </a:lnTo>
                <a:lnTo>
                  <a:pt x="919500" y="6877878"/>
                </a:lnTo>
                <a:lnTo>
                  <a:pt x="5100" y="6891130"/>
                </a:lnTo>
                <a:cubicBezTo>
                  <a:pt x="683" y="4594087"/>
                  <a:pt x="-3735" y="2297043"/>
                  <a:pt x="5100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ostoručno: oblik 5">
            <a:extLst>
              <a:ext uri="{FF2B5EF4-FFF2-40B4-BE49-F238E27FC236}">
                <a16:creationId xmlns:a16="http://schemas.microsoft.com/office/drawing/2014/main" id="{E8908FA2-937B-4A08-920D-B83B366B49D3}"/>
              </a:ext>
            </a:extLst>
          </p:cNvPr>
          <p:cNvSpPr/>
          <p:nvPr/>
        </p:nvSpPr>
        <p:spPr>
          <a:xfrm>
            <a:off x="-5100" y="-13252"/>
            <a:ext cx="919500" cy="6891130"/>
          </a:xfrm>
          <a:custGeom>
            <a:avLst/>
            <a:gdLst>
              <a:gd name="connsiteX0" fmla="*/ 5100 w 919500"/>
              <a:gd name="connsiteY0" fmla="*/ 0 h 6891130"/>
              <a:gd name="connsiteX1" fmla="*/ 853239 w 919500"/>
              <a:gd name="connsiteY1" fmla="*/ 13252 h 6891130"/>
              <a:gd name="connsiteX2" fmla="*/ 455674 w 919500"/>
              <a:gd name="connsiteY2" fmla="*/ 1007165 h 6891130"/>
              <a:gd name="connsiteX3" fmla="*/ 773726 w 919500"/>
              <a:gd name="connsiteY3" fmla="*/ 1683026 h 6891130"/>
              <a:gd name="connsiteX4" fmla="*/ 508683 w 919500"/>
              <a:gd name="connsiteY4" fmla="*/ 2584174 h 6891130"/>
              <a:gd name="connsiteX5" fmla="*/ 760474 w 919500"/>
              <a:gd name="connsiteY5" fmla="*/ 3591339 h 6891130"/>
              <a:gd name="connsiteX6" fmla="*/ 535187 w 919500"/>
              <a:gd name="connsiteY6" fmla="*/ 4558748 h 6891130"/>
              <a:gd name="connsiteX7" fmla="*/ 879743 w 919500"/>
              <a:gd name="connsiteY7" fmla="*/ 5340626 h 6891130"/>
              <a:gd name="connsiteX8" fmla="*/ 521935 w 919500"/>
              <a:gd name="connsiteY8" fmla="*/ 6109252 h 6891130"/>
              <a:gd name="connsiteX9" fmla="*/ 919500 w 919500"/>
              <a:gd name="connsiteY9" fmla="*/ 6877878 h 6891130"/>
              <a:gd name="connsiteX10" fmla="*/ 5100 w 919500"/>
              <a:gd name="connsiteY10" fmla="*/ 6891130 h 6891130"/>
              <a:gd name="connsiteX11" fmla="*/ 5100 w 919500"/>
              <a:gd name="connsiteY11" fmla="*/ 0 h 689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500" h="6891130">
                <a:moveTo>
                  <a:pt x="5100" y="0"/>
                </a:moveTo>
                <a:lnTo>
                  <a:pt x="853239" y="13252"/>
                </a:lnTo>
                <a:lnTo>
                  <a:pt x="455674" y="1007165"/>
                </a:lnTo>
                <a:lnTo>
                  <a:pt x="773726" y="1683026"/>
                </a:lnTo>
                <a:lnTo>
                  <a:pt x="508683" y="2584174"/>
                </a:lnTo>
                <a:lnTo>
                  <a:pt x="760474" y="3591339"/>
                </a:lnTo>
                <a:lnTo>
                  <a:pt x="535187" y="4558748"/>
                </a:lnTo>
                <a:lnTo>
                  <a:pt x="879743" y="5340626"/>
                </a:lnTo>
                <a:lnTo>
                  <a:pt x="521935" y="6109252"/>
                </a:lnTo>
                <a:lnTo>
                  <a:pt x="919500" y="6877878"/>
                </a:lnTo>
                <a:lnTo>
                  <a:pt x="5100" y="6891130"/>
                </a:lnTo>
                <a:cubicBezTo>
                  <a:pt x="683" y="4594087"/>
                  <a:pt x="-3735" y="2297043"/>
                  <a:pt x="5100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46160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DED7BF-5FB0-4208-944D-67EF2461C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603"/>
            <a:ext cx="10515600" cy="1325563"/>
          </a:xfrm>
        </p:spPr>
        <p:txBody>
          <a:bodyPr/>
          <a:lstStyle/>
          <a:p>
            <a:r>
              <a:rPr lang="hr-HR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  <a:cs typeface="Arabic Typesetting" panose="020B0604020202020204" pitchFamily="66" charset="-78"/>
              </a:rPr>
              <a:t>Grafički (slikovni) format datoteke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AA211A7-1523-4275-9381-627C3DC89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1312"/>
            <a:ext cx="10515600" cy="4351338"/>
          </a:xfrm>
        </p:spPr>
        <p:txBody>
          <a:bodyPr/>
          <a:lstStyle/>
          <a:p>
            <a:r>
              <a:rPr lang="hr-HR" u="sng" dirty="0">
                <a:solidFill>
                  <a:schemeClr val="accent3"/>
                </a:solidFill>
              </a:rPr>
              <a:t>Vektorska grafika </a:t>
            </a:r>
            <a:r>
              <a:rPr lang="hr-HR" dirty="0"/>
              <a:t>temelji se na matematičkom načelu geometrije i funkcija. Moguća su velika povećanja ili smanjenja vektorske grafike bez zamjetnog gubitka kvalitete.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u="sng" dirty="0">
                <a:solidFill>
                  <a:schemeClr val="accent3"/>
                </a:solidFill>
              </a:rPr>
              <a:t>Rasterska grafika </a:t>
            </a:r>
            <a:r>
              <a:rPr lang="hr-HR" dirty="0"/>
              <a:t>sastoji se od piksela različitih boja i svjetline. Povećanjem se gubi kvaliteta.</a:t>
            </a:r>
          </a:p>
        </p:txBody>
      </p:sp>
      <p:pic>
        <p:nvPicPr>
          <p:cNvPr id="5" name="Slika 4" descr="Slika na kojoj se prikazuje isječak crteža&#10;&#10;Opis je automatski generiran">
            <a:extLst>
              <a:ext uri="{FF2B5EF4-FFF2-40B4-BE49-F238E27FC236}">
                <a16:creationId xmlns:a16="http://schemas.microsoft.com/office/drawing/2014/main" id="{2B736E2C-7581-4601-8907-269B8B99AB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4181" y="2210870"/>
            <a:ext cx="4643819" cy="1873007"/>
          </a:xfrm>
          <a:prstGeom prst="rect">
            <a:avLst/>
          </a:prstGeom>
        </p:spPr>
      </p:pic>
      <p:pic>
        <p:nvPicPr>
          <p:cNvPr id="7" name="Slika 6" descr="Slika na kojoj se prikazuje isječak crteža&#10;&#10;Opis je automatski generiran">
            <a:extLst>
              <a:ext uri="{FF2B5EF4-FFF2-40B4-BE49-F238E27FC236}">
                <a16:creationId xmlns:a16="http://schemas.microsoft.com/office/drawing/2014/main" id="{3DFC058B-1E32-4AD1-A330-8A54CA5DA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482" y="4736581"/>
            <a:ext cx="4682518" cy="1873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8071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F6FDBB2-212B-4714-87F6-66D80ABA1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585"/>
            <a:ext cx="10515600" cy="1325563"/>
          </a:xfrm>
        </p:spPr>
        <p:txBody>
          <a:bodyPr/>
          <a:lstStyle/>
          <a:p>
            <a:r>
              <a:rPr lang="hr-HR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  <a:cs typeface="Arabic Typesetting" panose="020B0604020202020204" pitchFamily="66" charset="-78"/>
              </a:rPr>
              <a:t>Zvučni format datoteke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03D5C92-2CC8-404D-84F4-0C202EF05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52147"/>
            <a:ext cx="10638183" cy="50546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u="sng" dirty="0">
                <a:solidFill>
                  <a:schemeClr val="accent3"/>
                </a:solidFill>
              </a:rPr>
              <a:t>Zvučni format datoteke </a:t>
            </a:r>
            <a:r>
              <a:rPr lang="hr-HR" dirty="0"/>
              <a:t>možemo definirati kao način na koji se zvukovi iz analognog svijeta s pomoću zvučne kartice pretvaraju u binarne brojeve i zapisuju na spremniku digitalnog uređaja.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u="sng" dirty="0">
                <a:solidFill>
                  <a:schemeClr val="accent3"/>
                </a:solidFill>
              </a:rPr>
              <a:t>Uzorkovanje</a:t>
            </a:r>
            <a:r>
              <a:rPr lang="hr-HR" dirty="0"/>
              <a:t> je postupak kojim analogni zvučni val na računalu pretvaramo u digitalni oblik.</a:t>
            </a:r>
          </a:p>
          <a:p>
            <a:pPr marL="0" indent="0" algn="ctr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Kvalitetu binarnog zvučnog zapisa određuje:</a:t>
            </a:r>
          </a:p>
          <a:p>
            <a:r>
              <a:rPr lang="hr-HR" dirty="0">
                <a:solidFill>
                  <a:schemeClr val="accent3"/>
                </a:solidFill>
              </a:rPr>
              <a:t>brzina uzorkovanja </a:t>
            </a:r>
            <a:r>
              <a:rPr lang="hr-HR" dirty="0"/>
              <a:t>– broj uzetih uzoraka u jedinici vremena</a:t>
            </a:r>
          </a:p>
          <a:p>
            <a:r>
              <a:rPr lang="hr-HR" dirty="0">
                <a:solidFill>
                  <a:schemeClr val="accent3"/>
                </a:solidFill>
              </a:rPr>
              <a:t>broj bitova (</a:t>
            </a:r>
            <a:r>
              <a:rPr lang="hr-HR" dirty="0" err="1">
                <a:solidFill>
                  <a:schemeClr val="accent3"/>
                </a:solidFill>
              </a:rPr>
              <a:t>Bitrate</a:t>
            </a:r>
            <a:r>
              <a:rPr lang="hr-HR" dirty="0">
                <a:solidFill>
                  <a:schemeClr val="accent3"/>
                </a:solidFill>
              </a:rPr>
              <a:t>) </a:t>
            </a:r>
            <a:r>
              <a:rPr lang="hr-HR" dirty="0"/>
              <a:t>– broj bitova kojim se opisuje svaki uzorak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Prostoručno: oblik 3">
            <a:extLst>
              <a:ext uri="{FF2B5EF4-FFF2-40B4-BE49-F238E27FC236}">
                <a16:creationId xmlns:a16="http://schemas.microsoft.com/office/drawing/2014/main" id="{0FFE7D61-355B-470E-87AA-02ECDD534287}"/>
              </a:ext>
            </a:extLst>
          </p:cNvPr>
          <p:cNvSpPr/>
          <p:nvPr/>
        </p:nvSpPr>
        <p:spPr>
          <a:xfrm>
            <a:off x="-5100" y="-13252"/>
            <a:ext cx="919500" cy="6891130"/>
          </a:xfrm>
          <a:custGeom>
            <a:avLst/>
            <a:gdLst>
              <a:gd name="connsiteX0" fmla="*/ 5100 w 919500"/>
              <a:gd name="connsiteY0" fmla="*/ 0 h 6891130"/>
              <a:gd name="connsiteX1" fmla="*/ 853239 w 919500"/>
              <a:gd name="connsiteY1" fmla="*/ 13252 h 6891130"/>
              <a:gd name="connsiteX2" fmla="*/ 455674 w 919500"/>
              <a:gd name="connsiteY2" fmla="*/ 1007165 h 6891130"/>
              <a:gd name="connsiteX3" fmla="*/ 773726 w 919500"/>
              <a:gd name="connsiteY3" fmla="*/ 1683026 h 6891130"/>
              <a:gd name="connsiteX4" fmla="*/ 508683 w 919500"/>
              <a:gd name="connsiteY4" fmla="*/ 2584174 h 6891130"/>
              <a:gd name="connsiteX5" fmla="*/ 760474 w 919500"/>
              <a:gd name="connsiteY5" fmla="*/ 3591339 h 6891130"/>
              <a:gd name="connsiteX6" fmla="*/ 535187 w 919500"/>
              <a:gd name="connsiteY6" fmla="*/ 4558748 h 6891130"/>
              <a:gd name="connsiteX7" fmla="*/ 879743 w 919500"/>
              <a:gd name="connsiteY7" fmla="*/ 5340626 h 6891130"/>
              <a:gd name="connsiteX8" fmla="*/ 521935 w 919500"/>
              <a:gd name="connsiteY8" fmla="*/ 6109252 h 6891130"/>
              <a:gd name="connsiteX9" fmla="*/ 919500 w 919500"/>
              <a:gd name="connsiteY9" fmla="*/ 6877878 h 6891130"/>
              <a:gd name="connsiteX10" fmla="*/ 5100 w 919500"/>
              <a:gd name="connsiteY10" fmla="*/ 6891130 h 6891130"/>
              <a:gd name="connsiteX11" fmla="*/ 5100 w 919500"/>
              <a:gd name="connsiteY11" fmla="*/ 0 h 689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500" h="6891130">
                <a:moveTo>
                  <a:pt x="5100" y="0"/>
                </a:moveTo>
                <a:lnTo>
                  <a:pt x="853239" y="13252"/>
                </a:lnTo>
                <a:lnTo>
                  <a:pt x="455674" y="1007165"/>
                </a:lnTo>
                <a:lnTo>
                  <a:pt x="773726" y="1683026"/>
                </a:lnTo>
                <a:lnTo>
                  <a:pt x="508683" y="2584174"/>
                </a:lnTo>
                <a:lnTo>
                  <a:pt x="760474" y="3591339"/>
                </a:lnTo>
                <a:lnTo>
                  <a:pt x="535187" y="4558748"/>
                </a:lnTo>
                <a:lnTo>
                  <a:pt x="879743" y="5340626"/>
                </a:lnTo>
                <a:lnTo>
                  <a:pt x="521935" y="6109252"/>
                </a:lnTo>
                <a:lnTo>
                  <a:pt x="919500" y="6877878"/>
                </a:lnTo>
                <a:lnTo>
                  <a:pt x="5100" y="6891130"/>
                </a:lnTo>
                <a:cubicBezTo>
                  <a:pt x="683" y="4594087"/>
                  <a:pt x="-3735" y="2297043"/>
                  <a:pt x="5100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ostoručno: oblik 4">
            <a:extLst>
              <a:ext uri="{FF2B5EF4-FFF2-40B4-BE49-F238E27FC236}">
                <a16:creationId xmlns:a16="http://schemas.microsoft.com/office/drawing/2014/main" id="{192DE769-4F47-4BDA-B8B6-702EE1B01C75}"/>
              </a:ext>
            </a:extLst>
          </p:cNvPr>
          <p:cNvSpPr/>
          <p:nvPr/>
        </p:nvSpPr>
        <p:spPr>
          <a:xfrm flipH="1">
            <a:off x="11272500" y="-33130"/>
            <a:ext cx="919500" cy="6891130"/>
          </a:xfrm>
          <a:custGeom>
            <a:avLst/>
            <a:gdLst>
              <a:gd name="connsiteX0" fmla="*/ 5100 w 919500"/>
              <a:gd name="connsiteY0" fmla="*/ 0 h 6891130"/>
              <a:gd name="connsiteX1" fmla="*/ 853239 w 919500"/>
              <a:gd name="connsiteY1" fmla="*/ 13252 h 6891130"/>
              <a:gd name="connsiteX2" fmla="*/ 455674 w 919500"/>
              <a:gd name="connsiteY2" fmla="*/ 1007165 h 6891130"/>
              <a:gd name="connsiteX3" fmla="*/ 773726 w 919500"/>
              <a:gd name="connsiteY3" fmla="*/ 1683026 h 6891130"/>
              <a:gd name="connsiteX4" fmla="*/ 508683 w 919500"/>
              <a:gd name="connsiteY4" fmla="*/ 2584174 h 6891130"/>
              <a:gd name="connsiteX5" fmla="*/ 760474 w 919500"/>
              <a:gd name="connsiteY5" fmla="*/ 3591339 h 6891130"/>
              <a:gd name="connsiteX6" fmla="*/ 535187 w 919500"/>
              <a:gd name="connsiteY6" fmla="*/ 4558748 h 6891130"/>
              <a:gd name="connsiteX7" fmla="*/ 879743 w 919500"/>
              <a:gd name="connsiteY7" fmla="*/ 5340626 h 6891130"/>
              <a:gd name="connsiteX8" fmla="*/ 521935 w 919500"/>
              <a:gd name="connsiteY8" fmla="*/ 6109252 h 6891130"/>
              <a:gd name="connsiteX9" fmla="*/ 919500 w 919500"/>
              <a:gd name="connsiteY9" fmla="*/ 6877878 h 6891130"/>
              <a:gd name="connsiteX10" fmla="*/ 5100 w 919500"/>
              <a:gd name="connsiteY10" fmla="*/ 6891130 h 6891130"/>
              <a:gd name="connsiteX11" fmla="*/ 5100 w 919500"/>
              <a:gd name="connsiteY11" fmla="*/ 0 h 689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500" h="6891130">
                <a:moveTo>
                  <a:pt x="5100" y="0"/>
                </a:moveTo>
                <a:lnTo>
                  <a:pt x="853239" y="13252"/>
                </a:lnTo>
                <a:lnTo>
                  <a:pt x="455674" y="1007165"/>
                </a:lnTo>
                <a:lnTo>
                  <a:pt x="773726" y="1683026"/>
                </a:lnTo>
                <a:lnTo>
                  <a:pt x="508683" y="2584174"/>
                </a:lnTo>
                <a:lnTo>
                  <a:pt x="760474" y="3591339"/>
                </a:lnTo>
                <a:lnTo>
                  <a:pt x="535187" y="4558748"/>
                </a:lnTo>
                <a:lnTo>
                  <a:pt x="879743" y="5340626"/>
                </a:lnTo>
                <a:lnTo>
                  <a:pt x="521935" y="6109252"/>
                </a:lnTo>
                <a:lnTo>
                  <a:pt x="919500" y="6877878"/>
                </a:lnTo>
                <a:lnTo>
                  <a:pt x="5100" y="6891130"/>
                </a:lnTo>
                <a:cubicBezTo>
                  <a:pt x="683" y="4594087"/>
                  <a:pt x="-3735" y="2297043"/>
                  <a:pt x="5100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646564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371408E-D48D-44C2-9771-02BEE2134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586"/>
            <a:ext cx="10515600" cy="1325563"/>
          </a:xfrm>
        </p:spPr>
        <p:txBody>
          <a:bodyPr/>
          <a:lstStyle/>
          <a:p>
            <a:r>
              <a:rPr lang="hr-HR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  <a:cs typeface="Arabic Typesetting" panose="020B0604020202020204" pitchFamily="66" charset="-78"/>
              </a:rPr>
              <a:t>Zvučni format datoteke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23D0CEAF-C388-471C-B7F4-C75325FAE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hr-HR" dirty="0"/>
              <a:t>Snimanje zvuka na računalo  (AD pretvorba - kodiranje)</a:t>
            </a:r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Reprodukcija zvuka s računala (DA pretvorba - dekodiranje)</a:t>
            </a:r>
          </a:p>
        </p:txBody>
      </p:sp>
      <p:pic>
        <p:nvPicPr>
          <p:cNvPr id="9" name="Slika 8" descr="Slika na kojoj se prikazuje tekst&#10;&#10;Opis je automatski generiran">
            <a:extLst>
              <a:ext uri="{FF2B5EF4-FFF2-40B4-BE49-F238E27FC236}">
                <a16:creationId xmlns:a16="http://schemas.microsoft.com/office/drawing/2014/main" id="{6B02D086-26AC-43DB-A215-7B8386A957F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60701" y="1870444"/>
            <a:ext cx="6535851" cy="1963560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:a16="http://schemas.microsoft.com/office/drawing/2014/main" id="{16229FCF-9692-4C80-A48A-C5D5C1390291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60699" y="4252299"/>
            <a:ext cx="6859411" cy="2547343"/>
          </a:xfrm>
          <a:prstGeom prst="rect">
            <a:avLst/>
          </a:prstGeom>
        </p:spPr>
      </p:pic>
      <p:sp>
        <p:nvSpPr>
          <p:cNvPr id="12" name="TekstniOkvir 11">
            <a:extLst>
              <a:ext uri="{FF2B5EF4-FFF2-40B4-BE49-F238E27FC236}">
                <a16:creationId xmlns:a16="http://schemas.microsoft.com/office/drawing/2014/main" id="{62F24860-7951-4B6B-A625-68108C57A87A}"/>
              </a:ext>
            </a:extLst>
          </p:cNvPr>
          <p:cNvSpPr txBox="1"/>
          <p:nvPr/>
        </p:nvSpPr>
        <p:spPr>
          <a:xfrm>
            <a:off x="8163340" y="2120348"/>
            <a:ext cx="36841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hr-HR" sz="2400" dirty="0"/>
              <a:t>program Snimač glasa (bez mogućnosti obrade)</a:t>
            </a:r>
          </a:p>
          <a:p>
            <a:pPr marL="457200" indent="-457200">
              <a:buFontTx/>
              <a:buChar char="-"/>
            </a:pPr>
            <a:r>
              <a:rPr lang="hr-HR" sz="2400" dirty="0"/>
              <a:t>program </a:t>
            </a:r>
            <a:r>
              <a:rPr lang="hr-HR" sz="2400" dirty="0" err="1"/>
              <a:t>Audacity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7149940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4B70644-B2B7-4FF8-A935-6E139FDD9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594"/>
            <a:ext cx="10515600" cy="1325563"/>
          </a:xfrm>
        </p:spPr>
        <p:txBody>
          <a:bodyPr/>
          <a:lstStyle/>
          <a:p>
            <a:r>
              <a:rPr lang="hr-HR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  <a:cs typeface="Arabic Typesetting" panose="020B0604020202020204" pitchFamily="66" charset="-78"/>
              </a:rPr>
              <a:t>Zvučni format datoteke</a:t>
            </a:r>
            <a:endParaRPr lang="hr-HR" dirty="0"/>
          </a:p>
        </p:txBody>
      </p:sp>
      <p:graphicFrame>
        <p:nvGraphicFramePr>
          <p:cNvPr id="4" name="Rezervirano mjesto sadržaja 3">
            <a:extLst>
              <a:ext uri="{FF2B5EF4-FFF2-40B4-BE49-F238E27FC236}">
                <a16:creationId xmlns:a16="http://schemas.microsoft.com/office/drawing/2014/main" id="{55F7964D-7648-4E54-BD50-7DE99D4CD1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010828"/>
              </p:ext>
            </p:extLst>
          </p:nvPr>
        </p:nvGraphicFramePr>
        <p:xfrm>
          <a:off x="838200" y="2259027"/>
          <a:ext cx="10515600" cy="32105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3892826">
                  <a:extLst>
                    <a:ext uri="{9D8B030D-6E8A-4147-A177-3AD203B41FA5}">
                      <a16:colId xmlns:a16="http://schemas.microsoft.com/office/drawing/2014/main" val="2744343744"/>
                    </a:ext>
                  </a:extLst>
                </a:gridCol>
                <a:gridCol w="6622774">
                  <a:extLst>
                    <a:ext uri="{9D8B030D-6E8A-4147-A177-3AD203B41FA5}">
                      <a16:colId xmlns:a16="http://schemas.microsoft.com/office/drawing/2014/main" val="15695770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FORMAT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OBILJEŽJA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37489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 WAV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Nesažeti format zvučnog zapisa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Rabe se svi dijelovi zvučnog vala pretvoreni u bitove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Datoteke nisu prikladne za razmjenu elektroničkim putem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46209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MP3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Najčešće korišteni sažeti format zvučnog zapisa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Datoteke su sažete u omjeru 1:10 uz zadržavanje audio CD kvalitete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816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WMA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Sažeti format bez gubitka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594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dirty="0"/>
                        <a:t>M4A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Sažeti format zvučnog zapisa s gubicima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hr-HR" dirty="0"/>
                        <a:t>Datoteke manje, a kvalitetnije od MP3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921835"/>
                  </a:ext>
                </a:extLst>
              </a:tr>
            </a:tbl>
          </a:graphicData>
        </a:graphic>
      </p:graphicFrame>
      <p:sp>
        <p:nvSpPr>
          <p:cNvPr id="5" name="Prostoručno: oblik 4">
            <a:extLst>
              <a:ext uri="{FF2B5EF4-FFF2-40B4-BE49-F238E27FC236}">
                <a16:creationId xmlns:a16="http://schemas.microsoft.com/office/drawing/2014/main" id="{2BF8C65A-BBE5-4786-BE4E-C8F9E42BEA74}"/>
              </a:ext>
            </a:extLst>
          </p:cNvPr>
          <p:cNvSpPr/>
          <p:nvPr/>
        </p:nvSpPr>
        <p:spPr>
          <a:xfrm>
            <a:off x="-5100" y="-13252"/>
            <a:ext cx="919500" cy="6891130"/>
          </a:xfrm>
          <a:custGeom>
            <a:avLst/>
            <a:gdLst>
              <a:gd name="connsiteX0" fmla="*/ 5100 w 919500"/>
              <a:gd name="connsiteY0" fmla="*/ 0 h 6891130"/>
              <a:gd name="connsiteX1" fmla="*/ 853239 w 919500"/>
              <a:gd name="connsiteY1" fmla="*/ 13252 h 6891130"/>
              <a:gd name="connsiteX2" fmla="*/ 455674 w 919500"/>
              <a:gd name="connsiteY2" fmla="*/ 1007165 h 6891130"/>
              <a:gd name="connsiteX3" fmla="*/ 773726 w 919500"/>
              <a:gd name="connsiteY3" fmla="*/ 1683026 h 6891130"/>
              <a:gd name="connsiteX4" fmla="*/ 508683 w 919500"/>
              <a:gd name="connsiteY4" fmla="*/ 2584174 h 6891130"/>
              <a:gd name="connsiteX5" fmla="*/ 760474 w 919500"/>
              <a:gd name="connsiteY5" fmla="*/ 3591339 h 6891130"/>
              <a:gd name="connsiteX6" fmla="*/ 535187 w 919500"/>
              <a:gd name="connsiteY6" fmla="*/ 4558748 h 6891130"/>
              <a:gd name="connsiteX7" fmla="*/ 879743 w 919500"/>
              <a:gd name="connsiteY7" fmla="*/ 5340626 h 6891130"/>
              <a:gd name="connsiteX8" fmla="*/ 521935 w 919500"/>
              <a:gd name="connsiteY8" fmla="*/ 6109252 h 6891130"/>
              <a:gd name="connsiteX9" fmla="*/ 919500 w 919500"/>
              <a:gd name="connsiteY9" fmla="*/ 6877878 h 6891130"/>
              <a:gd name="connsiteX10" fmla="*/ 5100 w 919500"/>
              <a:gd name="connsiteY10" fmla="*/ 6891130 h 6891130"/>
              <a:gd name="connsiteX11" fmla="*/ 5100 w 919500"/>
              <a:gd name="connsiteY11" fmla="*/ 0 h 689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500" h="6891130">
                <a:moveTo>
                  <a:pt x="5100" y="0"/>
                </a:moveTo>
                <a:lnTo>
                  <a:pt x="853239" y="13252"/>
                </a:lnTo>
                <a:lnTo>
                  <a:pt x="455674" y="1007165"/>
                </a:lnTo>
                <a:lnTo>
                  <a:pt x="773726" y="1683026"/>
                </a:lnTo>
                <a:lnTo>
                  <a:pt x="508683" y="2584174"/>
                </a:lnTo>
                <a:lnTo>
                  <a:pt x="760474" y="3591339"/>
                </a:lnTo>
                <a:lnTo>
                  <a:pt x="535187" y="4558748"/>
                </a:lnTo>
                <a:lnTo>
                  <a:pt x="879743" y="5340626"/>
                </a:lnTo>
                <a:lnTo>
                  <a:pt x="521935" y="6109252"/>
                </a:lnTo>
                <a:lnTo>
                  <a:pt x="919500" y="6877878"/>
                </a:lnTo>
                <a:lnTo>
                  <a:pt x="5100" y="6891130"/>
                </a:lnTo>
                <a:cubicBezTo>
                  <a:pt x="683" y="4594087"/>
                  <a:pt x="-3735" y="2297043"/>
                  <a:pt x="5100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ostoručno: oblik 5">
            <a:extLst>
              <a:ext uri="{FF2B5EF4-FFF2-40B4-BE49-F238E27FC236}">
                <a16:creationId xmlns:a16="http://schemas.microsoft.com/office/drawing/2014/main" id="{18F830AD-5669-4984-8022-CBC38A8E5144}"/>
              </a:ext>
            </a:extLst>
          </p:cNvPr>
          <p:cNvSpPr/>
          <p:nvPr/>
        </p:nvSpPr>
        <p:spPr>
          <a:xfrm flipH="1">
            <a:off x="11272500" y="-33130"/>
            <a:ext cx="919500" cy="6891130"/>
          </a:xfrm>
          <a:custGeom>
            <a:avLst/>
            <a:gdLst>
              <a:gd name="connsiteX0" fmla="*/ 5100 w 919500"/>
              <a:gd name="connsiteY0" fmla="*/ 0 h 6891130"/>
              <a:gd name="connsiteX1" fmla="*/ 853239 w 919500"/>
              <a:gd name="connsiteY1" fmla="*/ 13252 h 6891130"/>
              <a:gd name="connsiteX2" fmla="*/ 455674 w 919500"/>
              <a:gd name="connsiteY2" fmla="*/ 1007165 h 6891130"/>
              <a:gd name="connsiteX3" fmla="*/ 773726 w 919500"/>
              <a:gd name="connsiteY3" fmla="*/ 1683026 h 6891130"/>
              <a:gd name="connsiteX4" fmla="*/ 508683 w 919500"/>
              <a:gd name="connsiteY4" fmla="*/ 2584174 h 6891130"/>
              <a:gd name="connsiteX5" fmla="*/ 760474 w 919500"/>
              <a:gd name="connsiteY5" fmla="*/ 3591339 h 6891130"/>
              <a:gd name="connsiteX6" fmla="*/ 535187 w 919500"/>
              <a:gd name="connsiteY6" fmla="*/ 4558748 h 6891130"/>
              <a:gd name="connsiteX7" fmla="*/ 879743 w 919500"/>
              <a:gd name="connsiteY7" fmla="*/ 5340626 h 6891130"/>
              <a:gd name="connsiteX8" fmla="*/ 521935 w 919500"/>
              <a:gd name="connsiteY8" fmla="*/ 6109252 h 6891130"/>
              <a:gd name="connsiteX9" fmla="*/ 919500 w 919500"/>
              <a:gd name="connsiteY9" fmla="*/ 6877878 h 6891130"/>
              <a:gd name="connsiteX10" fmla="*/ 5100 w 919500"/>
              <a:gd name="connsiteY10" fmla="*/ 6891130 h 6891130"/>
              <a:gd name="connsiteX11" fmla="*/ 5100 w 919500"/>
              <a:gd name="connsiteY11" fmla="*/ 0 h 689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500" h="6891130">
                <a:moveTo>
                  <a:pt x="5100" y="0"/>
                </a:moveTo>
                <a:lnTo>
                  <a:pt x="853239" y="13252"/>
                </a:lnTo>
                <a:lnTo>
                  <a:pt x="455674" y="1007165"/>
                </a:lnTo>
                <a:lnTo>
                  <a:pt x="773726" y="1683026"/>
                </a:lnTo>
                <a:lnTo>
                  <a:pt x="508683" y="2584174"/>
                </a:lnTo>
                <a:lnTo>
                  <a:pt x="760474" y="3591339"/>
                </a:lnTo>
                <a:lnTo>
                  <a:pt x="535187" y="4558748"/>
                </a:lnTo>
                <a:lnTo>
                  <a:pt x="879743" y="5340626"/>
                </a:lnTo>
                <a:lnTo>
                  <a:pt x="521935" y="6109252"/>
                </a:lnTo>
                <a:lnTo>
                  <a:pt x="919500" y="6877878"/>
                </a:lnTo>
                <a:lnTo>
                  <a:pt x="5100" y="6891130"/>
                </a:lnTo>
                <a:cubicBezTo>
                  <a:pt x="683" y="4594087"/>
                  <a:pt x="-3735" y="2297043"/>
                  <a:pt x="5100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939655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lika 6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4280FC2C-D2AD-4E3C-BBB9-7411EFE687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5103" y="4410120"/>
            <a:ext cx="4020617" cy="2497015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881AF096-6BCC-4005-935D-5E84693C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2"/>
            <a:ext cx="10515600" cy="1325563"/>
          </a:xfrm>
        </p:spPr>
        <p:txBody>
          <a:bodyPr/>
          <a:lstStyle/>
          <a:p>
            <a:r>
              <a:rPr lang="hr-HR" dirty="0" err="1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  <a:cs typeface="Arabic Typesetting" panose="020B0604020202020204" pitchFamily="66" charset="-78"/>
              </a:rPr>
              <a:t>Videoformat</a:t>
            </a:r>
            <a:r>
              <a:rPr lang="hr-HR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  <a:cs typeface="Arabic Typesetting" panose="020B0604020202020204" pitchFamily="66" charset="-78"/>
              </a:rPr>
              <a:t> datoteke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5E185B4-FC84-43F0-AF03-96CE46844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1798"/>
            <a:ext cx="10515600" cy="5329859"/>
          </a:xfrm>
        </p:spPr>
        <p:txBody>
          <a:bodyPr/>
          <a:lstStyle/>
          <a:p>
            <a:pPr marL="0" indent="0" algn="ctr">
              <a:buNone/>
            </a:pPr>
            <a:r>
              <a:rPr lang="hr-HR" u="sng" dirty="0" err="1">
                <a:solidFill>
                  <a:schemeClr val="accent3"/>
                </a:solidFill>
              </a:rPr>
              <a:t>Videoformat</a:t>
            </a:r>
            <a:r>
              <a:rPr lang="hr-HR" u="sng" dirty="0">
                <a:solidFill>
                  <a:schemeClr val="accent3"/>
                </a:solidFill>
              </a:rPr>
              <a:t> datoteke </a:t>
            </a:r>
            <a:r>
              <a:rPr lang="hr-HR" dirty="0"/>
              <a:t>je način na koji se pokreti, boje i oblici iz analognog svijeta pretvaraju u binarne brojeve i zapisuju na spremniku digitalnog uređaja.</a:t>
            </a:r>
          </a:p>
          <a:p>
            <a:pPr marL="0" indent="0" algn="ctr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Veličina </a:t>
            </a:r>
            <a:r>
              <a:rPr lang="hr-HR" dirty="0" err="1"/>
              <a:t>videodatoteke</a:t>
            </a:r>
            <a:r>
              <a:rPr lang="hr-HR" dirty="0"/>
              <a:t> ovisi o:</a:t>
            </a:r>
          </a:p>
          <a:p>
            <a:r>
              <a:rPr lang="hr-HR" dirty="0"/>
              <a:t>broju snimljenih sličica u sekundi (</a:t>
            </a:r>
            <a:r>
              <a:rPr lang="hr-HR" dirty="0" err="1">
                <a:solidFill>
                  <a:schemeClr val="accent3"/>
                </a:solidFill>
              </a:rPr>
              <a:t>framerate</a:t>
            </a:r>
            <a:r>
              <a:rPr lang="hr-HR" dirty="0"/>
              <a:t>)</a:t>
            </a:r>
          </a:p>
          <a:p>
            <a:r>
              <a:rPr lang="hr-HR" dirty="0"/>
              <a:t>dimenziji videozapisa u pikselima, razlučivost (</a:t>
            </a:r>
            <a:r>
              <a:rPr lang="hr-HR" dirty="0">
                <a:solidFill>
                  <a:schemeClr val="accent3"/>
                </a:solidFill>
              </a:rPr>
              <a:t>video </a:t>
            </a:r>
            <a:r>
              <a:rPr lang="hr-HR" dirty="0" err="1">
                <a:solidFill>
                  <a:schemeClr val="accent3"/>
                </a:solidFill>
              </a:rPr>
              <a:t>resolution</a:t>
            </a:r>
            <a:r>
              <a:rPr lang="hr-HR" dirty="0"/>
              <a:t>) – </a:t>
            </a:r>
            <a:br>
              <a:rPr lang="hr-HR" dirty="0"/>
            </a:br>
            <a:r>
              <a:rPr lang="hr-HR" dirty="0"/>
              <a:t>SD(720 x 480) ili FHD (1920 x 1080)</a:t>
            </a:r>
          </a:p>
          <a:p>
            <a:r>
              <a:rPr lang="hr-HR" dirty="0"/>
              <a:t>broj bitova u sekundi (</a:t>
            </a:r>
            <a:r>
              <a:rPr lang="hr-HR" dirty="0" err="1">
                <a:solidFill>
                  <a:schemeClr val="accent3"/>
                </a:solidFill>
              </a:rPr>
              <a:t>bitrate</a:t>
            </a:r>
            <a:r>
              <a:rPr lang="hr-HR" dirty="0"/>
              <a:t>) – mjeri se u Mbps</a:t>
            </a:r>
          </a:p>
          <a:p>
            <a:r>
              <a:rPr lang="hr-HR" dirty="0"/>
              <a:t>vremensko trajanje videozapisa (</a:t>
            </a:r>
            <a:r>
              <a:rPr lang="hr-HR" dirty="0">
                <a:solidFill>
                  <a:schemeClr val="accent3"/>
                </a:solidFill>
              </a:rPr>
              <a:t>time </a:t>
            </a:r>
            <a:r>
              <a:rPr lang="hr-HR" dirty="0" err="1">
                <a:solidFill>
                  <a:schemeClr val="accent3"/>
                </a:solidFill>
              </a:rPr>
              <a:t>duration</a:t>
            </a:r>
            <a:r>
              <a:rPr lang="hr-HR" dirty="0"/>
              <a:t>) </a:t>
            </a:r>
          </a:p>
        </p:txBody>
      </p:sp>
      <p:pic>
        <p:nvPicPr>
          <p:cNvPr id="5" name="Slika 4" descr="Slika na kojoj se prikazuje snimka zaslona&#10;&#10;Opis je automatski generiran">
            <a:extLst>
              <a:ext uri="{FF2B5EF4-FFF2-40B4-BE49-F238E27FC236}">
                <a16:creationId xmlns:a16="http://schemas.microsoft.com/office/drawing/2014/main" id="{D59EC6D8-7078-403B-AF52-8EA7FB9620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3965" y="2687361"/>
            <a:ext cx="609600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48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B8B376-7645-4F84-80D7-05F51B7D0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9594"/>
            <a:ext cx="10515600" cy="1325563"/>
          </a:xfrm>
        </p:spPr>
        <p:txBody>
          <a:bodyPr/>
          <a:lstStyle/>
          <a:p>
            <a:r>
              <a:rPr lang="hr-HR" dirty="0" err="1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  <a:cs typeface="Arabic Typesetting" panose="020B0604020202020204" pitchFamily="66" charset="-78"/>
              </a:rPr>
              <a:t>Videoformat</a:t>
            </a:r>
            <a:r>
              <a:rPr lang="hr-HR" dirty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ner Hand ITC" panose="03070502030502020203" pitchFamily="66" charset="0"/>
                <a:cs typeface="Arabic Typesetting" panose="020B0604020202020204" pitchFamily="66" charset="-78"/>
              </a:rPr>
              <a:t> datoteke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941B469-845F-415E-BB27-9935A482E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Video je kvalitetniji što je veća vrijednost za </a:t>
            </a:r>
            <a:r>
              <a:rPr lang="hr-HR" dirty="0" err="1"/>
              <a:t>framerate</a:t>
            </a:r>
            <a:r>
              <a:rPr lang="hr-HR" dirty="0"/>
              <a:t>, </a:t>
            </a:r>
            <a:r>
              <a:rPr lang="hr-HR" dirty="0" err="1"/>
              <a:t>bitrate</a:t>
            </a:r>
            <a:r>
              <a:rPr lang="hr-HR" dirty="0"/>
              <a:t> i razlučivost, ali je pritom i </a:t>
            </a:r>
            <a:r>
              <a:rPr lang="hr-HR" dirty="0" err="1"/>
              <a:t>videodatoteke</a:t>
            </a:r>
            <a:r>
              <a:rPr lang="hr-HR" dirty="0"/>
              <a:t> veća.</a:t>
            </a:r>
          </a:p>
          <a:p>
            <a:endParaRPr lang="hr-HR" dirty="0"/>
          </a:p>
          <a:p>
            <a:r>
              <a:rPr lang="hr-HR" dirty="0" err="1"/>
              <a:t>Kodek</a:t>
            </a:r>
            <a:r>
              <a:rPr lang="hr-HR" dirty="0"/>
              <a:t> (</a:t>
            </a:r>
            <a:r>
              <a:rPr lang="hr-HR" dirty="0" err="1"/>
              <a:t>codec</a:t>
            </a:r>
            <a:r>
              <a:rPr lang="hr-HR" dirty="0"/>
              <a:t>) je hardverski uređaj ili softverski modul koji obavlja sažimanje videozapisa.</a:t>
            </a:r>
          </a:p>
          <a:p>
            <a:endParaRPr lang="hr-HR" dirty="0"/>
          </a:p>
          <a:p>
            <a:r>
              <a:rPr lang="hr-HR" dirty="0"/>
              <a:t>Standardi za kodiranje/dekodiranje i sažimanje </a:t>
            </a:r>
            <a:r>
              <a:rPr lang="hr-HR" dirty="0" err="1"/>
              <a:t>audiozapisa</a:t>
            </a:r>
            <a:r>
              <a:rPr lang="hr-HR" dirty="0"/>
              <a:t> i videozapisa:  MPEG1,  MPEG2,  MPEG4</a:t>
            </a:r>
          </a:p>
        </p:txBody>
      </p:sp>
      <p:sp>
        <p:nvSpPr>
          <p:cNvPr id="4" name="Prostoručno: oblik 3">
            <a:extLst>
              <a:ext uri="{FF2B5EF4-FFF2-40B4-BE49-F238E27FC236}">
                <a16:creationId xmlns:a16="http://schemas.microsoft.com/office/drawing/2014/main" id="{FD861E8A-63FE-446B-AE14-4687B1C300B0}"/>
              </a:ext>
            </a:extLst>
          </p:cNvPr>
          <p:cNvSpPr/>
          <p:nvPr/>
        </p:nvSpPr>
        <p:spPr>
          <a:xfrm>
            <a:off x="-5100" y="-13252"/>
            <a:ext cx="919500" cy="6891130"/>
          </a:xfrm>
          <a:custGeom>
            <a:avLst/>
            <a:gdLst>
              <a:gd name="connsiteX0" fmla="*/ 5100 w 919500"/>
              <a:gd name="connsiteY0" fmla="*/ 0 h 6891130"/>
              <a:gd name="connsiteX1" fmla="*/ 853239 w 919500"/>
              <a:gd name="connsiteY1" fmla="*/ 13252 h 6891130"/>
              <a:gd name="connsiteX2" fmla="*/ 455674 w 919500"/>
              <a:gd name="connsiteY2" fmla="*/ 1007165 h 6891130"/>
              <a:gd name="connsiteX3" fmla="*/ 773726 w 919500"/>
              <a:gd name="connsiteY3" fmla="*/ 1683026 h 6891130"/>
              <a:gd name="connsiteX4" fmla="*/ 508683 w 919500"/>
              <a:gd name="connsiteY4" fmla="*/ 2584174 h 6891130"/>
              <a:gd name="connsiteX5" fmla="*/ 760474 w 919500"/>
              <a:gd name="connsiteY5" fmla="*/ 3591339 h 6891130"/>
              <a:gd name="connsiteX6" fmla="*/ 535187 w 919500"/>
              <a:gd name="connsiteY6" fmla="*/ 4558748 h 6891130"/>
              <a:gd name="connsiteX7" fmla="*/ 879743 w 919500"/>
              <a:gd name="connsiteY7" fmla="*/ 5340626 h 6891130"/>
              <a:gd name="connsiteX8" fmla="*/ 521935 w 919500"/>
              <a:gd name="connsiteY8" fmla="*/ 6109252 h 6891130"/>
              <a:gd name="connsiteX9" fmla="*/ 919500 w 919500"/>
              <a:gd name="connsiteY9" fmla="*/ 6877878 h 6891130"/>
              <a:gd name="connsiteX10" fmla="*/ 5100 w 919500"/>
              <a:gd name="connsiteY10" fmla="*/ 6891130 h 6891130"/>
              <a:gd name="connsiteX11" fmla="*/ 5100 w 919500"/>
              <a:gd name="connsiteY11" fmla="*/ 0 h 689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500" h="6891130">
                <a:moveTo>
                  <a:pt x="5100" y="0"/>
                </a:moveTo>
                <a:lnTo>
                  <a:pt x="853239" y="13252"/>
                </a:lnTo>
                <a:lnTo>
                  <a:pt x="455674" y="1007165"/>
                </a:lnTo>
                <a:lnTo>
                  <a:pt x="773726" y="1683026"/>
                </a:lnTo>
                <a:lnTo>
                  <a:pt x="508683" y="2584174"/>
                </a:lnTo>
                <a:lnTo>
                  <a:pt x="760474" y="3591339"/>
                </a:lnTo>
                <a:lnTo>
                  <a:pt x="535187" y="4558748"/>
                </a:lnTo>
                <a:lnTo>
                  <a:pt x="879743" y="5340626"/>
                </a:lnTo>
                <a:lnTo>
                  <a:pt x="521935" y="6109252"/>
                </a:lnTo>
                <a:lnTo>
                  <a:pt x="919500" y="6877878"/>
                </a:lnTo>
                <a:lnTo>
                  <a:pt x="5100" y="6891130"/>
                </a:lnTo>
                <a:cubicBezTo>
                  <a:pt x="683" y="4594087"/>
                  <a:pt x="-3735" y="2297043"/>
                  <a:pt x="5100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ostoručno: oblik 4">
            <a:extLst>
              <a:ext uri="{FF2B5EF4-FFF2-40B4-BE49-F238E27FC236}">
                <a16:creationId xmlns:a16="http://schemas.microsoft.com/office/drawing/2014/main" id="{38EE4A13-20A0-400E-B63B-025468A49BCA}"/>
              </a:ext>
            </a:extLst>
          </p:cNvPr>
          <p:cNvSpPr/>
          <p:nvPr/>
        </p:nvSpPr>
        <p:spPr>
          <a:xfrm flipH="1">
            <a:off x="11272500" y="-33130"/>
            <a:ext cx="919500" cy="6891130"/>
          </a:xfrm>
          <a:custGeom>
            <a:avLst/>
            <a:gdLst>
              <a:gd name="connsiteX0" fmla="*/ 5100 w 919500"/>
              <a:gd name="connsiteY0" fmla="*/ 0 h 6891130"/>
              <a:gd name="connsiteX1" fmla="*/ 853239 w 919500"/>
              <a:gd name="connsiteY1" fmla="*/ 13252 h 6891130"/>
              <a:gd name="connsiteX2" fmla="*/ 455674 w 919500"/>
              <a:gd name="connsiteY2" fmla="*/ 1007165 h 6891130"/>
              <a:gd name="connsiteX3" fmla="*/ 773726 w 919500"/>
              <a:gd name="connsiteY3" fmla="*/ 1683026 h 6891130"/>
              <a:gd name="connsiteX4" fmla="*/ 508683 w 919500"/>
              <a:gd name="connsiteY4" fmla="*/ 2584174 h 6891130"/>
              <a:gd name="connsiteX5" fmla="*/ 760474 w 919500"/>
              <a:gd name="connsiteY5" fmla="*/ 3591339 h 6891130"/>
              <a:gd name="connsiteX6" fmla="*/ 535187 w 919500"/>
              <a:gd name="connsiteY6" fmla="*/ 4558748 h 6891130"/>
              <a:gd name="connsiteX7" fmla="*/ 879743 w 919500"/>
              <a:gd name="connsiteY7" fmla="*/ 5340626 h 6891130"/>
              <a:gd name="connsiteX8" fmla="*/ 521935 w 919500"/>
              <a:gd name="connsiteY8" fmla="*/ 6109252 h 6891130"/>
              <a:gd name="connsiteX9" fmla="*/ 919500 w 919500"/>
              <a:gd name="connsiteY9" fmla="*/ 6877878 h 6891130"/>
              <a:gd name="connsiteX10" fmla="*/ 5100 w 919500"/>
              <a:gd name="connsiteY10" fmla="*/ 6891130 h 6891130"/>
              <a:gd name="connsiteX11" fmla="*/ 5100 w 919500"/>
              <a:gd name="connsiteY11" fmla="*/ 0 h 6891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19500" h="6891130">
                <a:moveTo>
                  <a:pt x="5100" y="0"/>
                </a:moveTo>
                <a:lnTo>
                  <a:pt x="853239" y="13252"/>
                </a:lnTo>
                <a:lnTo>
                  <a:pt x="455674" y="1007165"/>
                </a:lnTo>
                <a:lnTo>
                  <a:pt x="773726" y="1683026"/>
                </a:lnTo>
                <a:lnTo>
                  <a:pt x="508683" y="2584174"/>
                </a:lnTo>
                <a:lnTo>
                  <a:pt x="760474" y="3591339"/>
                </a:lnTo>
                <a:lnTo>
                  <a:pt x="535187" y="4558748"/>
                </a:lnTo>
                <a:lnTo>
                  <a:pt x="879743" y="5340626"/>
                </a:lnTo>
                <a:lnTo>
                  <a:pt x="521935" y="6109252"/>
                </a:lnTo>
                <a:lnTo>
                  <a:pt x="919500" y="6877878"/>
                </a:lnTo>
                <a:lnTo>
                  <a:pt x="5100" y="6891130"/>
                </a:lnTo>
                <a:cubicBezTo>
                  <a:pt x="683" y="4594087"/>
                  <a:pt x="-3735" y="2297043"/>
                  <a:pt x="5100" y="0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14723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1020</Words>
  <Application>Microsoft Office PowerPoint</Application>
  <PresentationFormat>Široki zaslon</PresentationFormat>
  <Paragraphs>120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Viner Hand ITC</vt:lpstr>
      <vt:lpstr>Tema sustava Office</vt:lpstr>
      <vt:lpstr>PowerPoint prezentacija</vt:lpstr>
      <vt:lpstr>Grafički (slikovni) format datoteke</vt:lpstr>
      <vt:lpstr>Grafički (slikovni) format datoteke</vt:lpstr>
      <vt:lpstr>Grafički (slikovni) format datoteke</vt:lpstr>
      <vt:lpstr>Zvučni format datoteke</vt:lpstr>
      <vt:lpstr>Zvučni format datoteke</vt:lpstr>
      <vt:lpstr>Zvučni format datoteke</vt:lpstr>
      <vt:lpstr>Videoformat datoteke</vt:lpstr>
      <vt:lpstr>Videoformat datoteke</vt:lpstr>
      <vt:lpstr>Videoformat datoteke</vt:lpstr>
      <vt:lpstr>Grafički, zvučni i videoformati datoteka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Martina Špejić</dc:creator>
  <cp:lastModifiedBy>MARTIN BRKIĆ</cp:lastModifiedBy>
  <cp:revision>25</cp:revision>
  <dcterms:created xsi:type="dcterms:W3CDTF">2019-03-25T18:31:41Z</dcterms:created>
  <dcterms:modified xsi:type="dcterms:W3CDTF">2023-04-14T14:45:49Z</dcterms:modified>
</cp:coreProperties>
</file>