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71" r:id="rId7"/>
    <p:sldId id="261" r:id="rId8"/>
    <p:sldId id="272" r:id="rId9"/>
    <p:sldId id="273" r:id="rId10"/>
    <p:sldId id="262" r:id="rId11"/>
    <p:sldId id="263" r:id="rId12"/>
    <p:sldId id="264" r:id="rId13"/>
    <p:sldId id="277" r:id="rId14"/>
    <p:sldId id="275" r:id="rId15"/>
    <p:sldId id="276" r:id="rId16"/>
    <p:sldId id="265" r:id="rId17"/>
    <p:sldId id="274" r:id="rId18"/>
    <p:sldId id="266" r:id="rId19"/>
    <p:sldId id="267" r:id="rId20"/>
    <p:sldId id="268" r:id="rId21"/>
    <p:sldId id="269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B3BD55-B5E6-43E1-B8B6-D2BBBB127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41D6CBE-B5AF-4BBB-B410-2BDDD6635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EC70D0C-E833-4DD1-A981-7C2DC9222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731B-136C-4DF2-93C2-18CBCA2A763A}" type="datetimeFigureOut">
              <a:rPr lang="hr-HR" smtClean="0"/>
              <a:t>14.4.2023.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DF4A66B-8016-4C69-B984-2790F1F64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B4CA8A4-C37E-41C5-B70C-3DE68EE68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40F1-474F-4385-94CD-8D1194178D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116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1B4FE7-8C13-4C90-AE41-E0B0B6499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931B314-7FEC-4369-9345-AACCABE6D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AB2C1DD-10A6-4CCA-8F80-C2071B6E3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731B-136C-4DF2-93C2-18CBCA2A763A}" type="datetimeFigureOut">
              <a:rPr lang="hr-HR" smtClean="0"/>
              <a:t>14.4.2023.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D938FCD-19B3-4226-9461-42BE7D64D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A3C4D53-89C9-45D7-8BDC-E529F67A3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40F1-474F-4385-94CD-8D1194178D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490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7E6AB3B3-A9E4-47EF-A95B-F896F62E0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DF98501-CE54-411C-BFEE-BFB20A615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C171B94-9337-4136-89E8-FB848FC0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731B-136C-4DF2-93C2-18CBCA2A763A}" type="datetimeFigureOut">
              <a:rPr lang="hr-HR" smtClean="0"/>
              <a:t>14.4.2023.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AA2870D-6EC3-4C3D-9EA2-0E2A7995A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FFC5D44-D492-42EB-BCB2-6A184D1C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40F1-474F-4385-94CD-8D1194178D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6475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746B31-FBB4-47ED-B055-22F3109A2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335862-2725-4C52-A812-9B7399D8A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2F56D18-1C55-47AD-B9D0-3954E30C5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731B-136C-4DF2-93C2-18CBCA2A763A}" type="datetimeFigureOut">
              <a:rPr lang="hr-HR" smtClean="0"/>
              <a:t>14.4.2023.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6AC563C-C527-4154-A952-9DD575A8F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17B1989-4BA5-40E5-AD17-90FFAEF87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40F1-474F-4385-94CD-8D1194178D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8217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1FCB03-A9AD-4691-BFCF-B59164B92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097EC05-F5D4-4170-9ECB-F04063B3C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3AB377F-2BCE-4A3C-B3E0-20EB85BB4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731B-136C-4DF2-93C2-18CBCA2A763A}" type="datetimeFigureOut">
              <a:rPr lang="hr-HR" smtClean="0"/>
              <a:t>14.4.2023.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8419B88-5D25-4184-B96D-46FA225AE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75BEFAA-D714-4C49-813E-1C2DC76C1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40F1-474F-4385-94CD-8D1194178D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608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C14692-852B-4718-8961-0AC16F47A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193CAB-0AE3-4DC9-B6C4-99C3D352F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33086C0-9C62-4F0F-9DD3-DECA693C68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EF54A1B-AD78-4E86-9FE4-47DCC2C4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731B-136C-4DF2-93C2-18CBCA2A763A}" type="datetimeFigureOut">
              <a:rPr lang="hr-HR" smtClean="0"/>
              <a:t>14.4.2023.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3767000-94A7-416B-B7FE-BDA4A2D02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95C3B83-326F-45FB-9E40-D0D98673A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40F1-474F-4385-94CD-8D1194178D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059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E52E9F-54CC-49CA-A728-3CE2EF256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6CB0EE2-1869-402D-A51A-BD432B676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7A6E69E-9BA3-466B-A38C-399F058FA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990726E1-3CE2-4828-88A3-134187D8B4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5EF4737D-30F5-464D-9DA8-6C3CCBB071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B4F1CBE3-4775-4D96-8783-3DFBB6D52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731B-136C-4DF2-93C2-18CBCA2A763A}" type="datetimeFigureOut">
              <a:rPr lang="hr-HR" smtClean="0"/>
              <a:t>14.4.2023.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3BB6772-F553-4A37-8420-209286942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F495E5BC-A74D-4405-8143-D16E63051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40F1-474F-4385-94CD-8D1194178D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1109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E42C5A-E264-4BAC-8D09-671950E2D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A3C60C6D-AE7D-4496-AE50-FB5035281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731B-136C-4DF2-93C2-18CBCA2A763A}" type="datetimeFigureOut">
              <a:rPr lang="hr-HR" smtClean="0"/>
              <a:t>14.4.2023.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F760755-3DDA-4414-B0EB-EEEB647D8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6F7D775-5DC4-42AF-8F15-05A5D3E30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40F1-474F-4385-94CD-8D1194178D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1881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8E3F041E-2272-4558-8F64-41E20BE2D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731B-136C-4DF2-93C2-18CBCA2A763A}" type="datetimeFigureOut">
              <a:rPr lang="hr-HR" smtClean="0"/>
              <a:t>14.4.2023.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4B3D4CE2-6C1C-48AE-A8E7-80BEEACA0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668448F-F2D4-450B-BB13-D2B5EDBB6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40F1-474F-4385-94CD-8D1194178D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736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9AEC88-D914-4862-9A44-4C821E057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75CECEA-E734-458A-AC4E-0D0643D2D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BF8C232-3513-4BC1-B5F2-8210343E3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9A048BE-EFCA-4858-A786-427241D7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731B-136C-4DF2-93C2-18CBCA2A763A}" type="datetimeFigureOut">
              <a:rPr lang="hr-HR" smtClean="0"/>
              <a:t>14.4.2023.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6CBCDC0-BC7C-49AF-8F9C-101C484A5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9368832-0DF9-4B21-8D16-E43B01614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40F1-474F-4385-94CD-8D1194178D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4853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1CEEDF-5720-471B-A6C8-8D8E1B3E0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32758528-615E-493F-B34D-14B90B335A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373334C-57F4-4DD0-97AE-D1A238909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3F5D785-1E40-4099-A593-F2EACC5B3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731B-136C-4DF2-93C2-18CBCA2A763A}" type="datetimeFigureOut">
              <a:rPr lang="hr-HR" smtClean="0"/>
              <a:t>14.4.2023.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990B102-BC78-4560-BBDE-5AE7F9760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B2DB096-039A-4F4C-9B72-D1DB54624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40F1-474F-4385-94CD-8D1194178D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596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bg1"/>
            </a:gs>
            <a:gs pos="100000">
              <a:schemeClr val="accent3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21EA8C80-6906-446E-AEFF-C2324C003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83343F7-584E-45DB-B7C5-5965AFDC1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AF83681-813A-4C8C-BDDA-A3E6236B3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5731B-136C-4DF2-93C2-18CBCA2A763A}" type="datetimeFigureOut">
              <a:rPr lang="hr-HR" smtClean="0"/>
              <a:t>14.4.2023.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70DFCCB-E312-4DB4-B9F8-B0CBBDA7F9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CBF2412-396B-4F3B-AA9D-BBFEB4986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D40F1-474F-4385-94CD-8D1194178D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856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mostarski.info/lcd-oled-led-plasma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232A52-8CE4-46E3-A2D0-F65F5EFF2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357809"/>
            <a:ext cx="9236766" cy="1508884"/>
          </a:xfrm>
        </p:spPr>
        <p:txBody>
          <a:bodyPr>
            <a:normAutofit/>
          </a:bodyPr>
          <a:lstStyle/>
          <a:p>
            <a:r>
              <a:rPr lang="hr-HR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Višemedijska</a:t>
            </a:r>
            <a:r>
              <a:rPr lang="hr-HR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posla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56BD739-9C08-4AA2-A051-1FF54B881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6921" y="2170803"/>
            <a:ext cx="10098158" cy="4442032"/>
          </a:xfrm>
        </p:spPr>
        <p:txBody>
          <a:bodyPr>
            <a:normAutofit/>
          </a:bodyPr>
          <a:lstStyle/>
          <a:p>
            <a:r>
              <a:rPr lang="hr-HR" dirty="0"/>
              <a:t>Nakon ove cjeline moći ćeš:</a:t>
            </a:r>
          </a:p>
          <a:p>
            <a:pPr marL="342900" indent="-342900">
              <a:buFontTx/>
              <a:buChar char="-"/>
            </a:pPr>
            <a:r>
              <a:rPr lang="hr-HR" dirty="0"/>
              <a:t>prepoznati različite vrste grafičkih i zvučnih podataka te </a:t>
            </a:r>
            <a:r>
              <a:rPr lang="hr-HR" dirty="0" err="1"/>
              <a:t>videopodataka</a:t>
            </a:r>
            <a:r>
              <a:rPr lang="hr-HR" dirty="0"/>
              <a:t> pohranjenih u računalnim memorijama u obliku datoteka </a:t>
            </a:r>
          </a:p>
          <a:p>
            <a:pPr marL="342900" indent="-342900">
              <a:buFontTx/>
              <a:buChar char="-"/>
            </a:pPr>
            <a:r>
              <a:rPr lang="hr-HR" dirty="0"/>
              <a:t>objasniti načine prikazivanja slike na zaslonu i pisaču</a:t>
            </a:r>
          </a:p>
          <a:p>
            <a:pPr marL="342900" indent="-342900">
              <a:buFontTx/>
              <a:buChar char="-"/>
            </a:pPr>
            <a:r>
              <a:rPr lang="hr-HR" dirty="0"/>
              <a:t>objasniti proces reprodukcije i snimanja zvuka te videa računalom</a:t>
            </a:r>
          </a:p>
          <a:p>
            <a:pPr marL="342900" indent="-342900">
              <a:buFontTx/>
              <a:buChar char="-"/>
            </a:pPr>
            <a:r>
              <a:rPr lang="hr-HR" dirty="0"/>
              <a:t>primijeniti postupak pohranjivanja grafičkih i zvučnih podataka te </a:t>
            </a:r>
            <a:r>
              <a:rPr lang="hr-HR" dirty="0" err="1"/>
              <a:t>videopodataka</a:t>
            </a:r>
            <a:r>
              <a:rPr lang="hr-HR" dirty="0"/>
              <a:t> u različitim formatima koristeći se </a:t>
            </a:r>
            <a:r>
              <a:rPr lang="hr-HR" dirty="0" err="1"/>
              <a:t>odgovorajućim</a:t>
            </a:r>
            <a:r>
              <a:rPr lang="hr-HR" dirty="0"/>
              <a:t> programima</a:t>
            </a:r>
          </a:p>
          <a:p>
            <a:pPr marL="342900" indent="-342900">
              <a:buFontTx/>
              <a:buChar char="-"/>
            </a:pPr>
            <a:r>
              <a:rPr lang="hr-HR" dirty="0"/>
              <a:t>analizirati obilježja, prednosti i nedostatke različitih formata datoteka</a:t>
            </a:r>
          </a:p>
        </p:txBody>
      </p:sp>
    </p:spTree>
    <p:extLst>
      <p:ext uri="{BB962C8B-B14F-4D97-AF65-F5344CB8AC3E}">
        <p14:creationId xmlns:p14="http://schemas.microsoft.com/office/powerpoint/2010/main" val="410481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A2AC29-5182-428F-A040-ED18174B7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Dubina boja</a:t>
            </a:r>
          </a:p>
        </p:txBody>
      </p:sp>
      <p:pic>
        <p:nvPicPr>
          <p:cNvPr id="5" name="Slika 4" descr="Slika na kojoj se prikazuje pisalica, tiskanica, olovka, marker&#10;&#10;Opis je automatski generiran">
            <a:extLst>
              <a:ext uri="{FF2B5EF4-FFF2-40B4-BE49-F238E27FC236}">
                <a16:creationId xmlns:a16="http://schemas.microsoft.com/office/drawing/2014/main" id="{F1B7F8FD-EA6F-4F2A-BB51-680B858D0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32990" y="3595380"/>
            <a:ext cx="6759010" cy="3262620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22445F-C682-4789-87CE-D726FB505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u="sng" dirty="0"/>
              <a:t>Dubina boja </a:t>
            </a:r>
            <a:r>
              <a:rPr lang="hr-HR" sz="3200" dirty="0"/>
              <a:t>je broj bitova kojima je opisan jedan piksel.</a:t>
            </a:r>
          </a:p>
          <a:p>
            <a:pPr marL="0" indent="0">
              <a:buNone/>
            </a:pPr>
            <a:endParaRPr lang="hr-HR" sz="3200" dirty="0"/>
          </a:p>
          <a:p>
            <a:r>
              <a:rPr lang="hr-HR" sz="3200" dirty="0"/>
              <a:t>Za opis piksela crno – bijele slike dovoljna je dubina boje 1.</a:t>
            </a:r>
          </a:p>
          <a:p>
            <a:endParaRPr lang="hr-HR" sz="3200" dirty="0"/>
          </a:p>
          <a:p>
            <a:r>
              <a:rPr lang="hr-HR" sz="3200" dirty="0"/>
              <a:t>Za opis piksela slike u boji </a:t>
            </a:r>
            <a:br>
              <a:rPr lang="hr-HR" sz="3200" dirty="0"/>
            </a:br>
            <a:r>
              <a:rPr lang="hr-HR" sz="3200" dirty="0"/>
              <a:t>najčešće se koriste 24 bita.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27BB53AB-B2F8-4CDD-A86A-A1083737AF7D}"/>
              </a:ext>
            </a:extLst>
          </p:cNvPr>
          <p:cNvSpPr/>
          <p:nvPr/>
        </p:nvSpPr>
        <p:spPr>
          <a:xfrm>
            <a:off x="0" y="6294268"/>
            <a:ext cx="3222595" cy="56373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Radna bilježnica – 39. str  </a:t>
            </a:r>
            <a:br>
              <a:rPr lang="hr-HR" dirty="0">
                <a:solidFill>
                  <a:schemeClr val="tx1"/>
                </a:solidFill>
              </a:rPr>
            </a:br>
            <a:r>
              <a:rPr lang="hr-HR" dirty="0">
                <a:solidFill>
                  <a:schemeClr val="tx1"/>
                </a:solidFill>
              </a:rPr>
              <a:t>7. zadatak</a:t>
            </a:r>
          </a:p>
        </p:txBody>
      </p:sp>
    </p:spTree>
    <p:extLst>
      <p:ext uri="{BB962C8B-B14F-4D97-AF65-F5344CB8AC3E}">
        <p14:creationId xmlns:p14="http://schemas.microsoft.com/office/powerpoint/2010/main" val="1619808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545A82-8FF2-4556-9547-F829DFC9B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Dubina boja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8667791C-8206-46FE-806C-4D6ECDEE91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874147"/>
              </p:ext>
            </p:extLst>
          </p:nvPr>
        </p:nvGraphicFramePr>
        <p:xfrm>
          <a:off x="838199" y="1825624"/>
          <a:ext cx="10664688" cy="45019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7448">
                  <a:extLst>
                    <a:ext uri="{9D8B030D-6E8A-4147-A177-3AD203B41FA5}">
                      <a16:colId xmlns:a16="http://schemas.microsoft.com/office/drawing/2014/main" val="3263424873"/>
                    </a:ext>
                  </a:extLst>
                </a:gridCol>
                <a:gridCol w="1777448">
                  <a:extLst>
                    <a:ext uri="{9D8B030D-6E8A-4147-A177-3AD203B41FA5}">
                      <a16:colId xmlns:a16="http://schemas.microsoft.com/office/drawing/2014/main" val="1519428734"/>
                    </a:ext>
                  </a:extLst>
                </a:gridCol>
                <a:gridCol w="1777448">
                  <a:extLst>
                    <a:ext uri="{9D8B030D-6E8A-4147-A177-3AD203B41FA5}">
                      <a16:colId xmlns:a16="http://schemas.microsoft.com/office/drawing/2014/main" val="2177753697"/>
                    </a:ext>
                  </a:extLst>
                </a:gridCol>
                <a:gridCol w="1451527">
                  <a:extLst>
                    <a:ext uri="{9D8B030D-6E8A-4147-A177-3AD203B41FA5}">
                      <a16:colId xmlns:a16="http://schemas.microsoft.com/office/drawing/2014/main" val="2520480244"/>
                    </a:ext>
                  </a:extLst>
                </a:gridCol>
                <a:gridCol w="2103369">
                  <a:extLst>
                    <a:ext uri="{9D8B030D-6E8A-4147-A177-3AD203B41FA5}">
                      <a16:colId xmlns:a16="http://schemas.microsoft.com/office/drawing/2014/main" val="2540156033"/>
                    </a:ext>
                  </a:extLst>
                </a:gridCol>
                <a:gridCol w="1777448">
                  <a:extLst>
                    <a:ext uri="{9D8B030D-6E8A-4147-A177-3AD203B41FA5}">
                      <a16:colId xmlns:a16="http://schemas.microsoft.com/office/drawing/2014/main" val="3301730930"/>
                    </a:ext>
                  </a:extLst>
                </a:gridCol>
              </a:tblGrid>
              <a:tr h="1367281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/>
                        <a:t>DUBINA BOJE</a:t>
                      </a:r>
                    </a:p>
                    <a:p>
                      <a:pPr algn="ctr"/>
                      <a:r>
                        <a:rPr lang="hr-HR" sz="2000" b="1" dirty="0"/>
                        <a:t>(broj bitova za jedan piksel)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/>
                        <a:t>BROJ BOJA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/>
                        <a:t>DIMENZIJE SLIKE U PIKSELIMA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/>
                        <a:t>BROJ PIKSELA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/>
                        <a:t>POTREBNO BITOVA</a:t>
                      </a:r>
                    </a:p>
                    <a:p>
                      <a:pPr algn="ctr"/>
                      <a:r>
                        <a:rPr lang="hr-HR" sz="2000" b="1" dirty="0"/>
                        <a:t>(broj piksela x dubina boje)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/>
                        <a:t>POTREBAN MEMORIJSKI PROSTOR</a:t>
                      </a:r>
                    </a:p>
                    <a:p>
                      <a:pPr algn="ctr"/>
                      <a:r>
                        <a:rPr lang="hr-HR" sz="2000" b="1" dirty="0"/>
                        <a:t>(</a:t>
                      </a:r>
                      <a:r>
                        <a:rPr lang="hr-HR" sz="2000" b="1" dirty="0" err="1"/>
                        <a:t>Mb</a:t>
                      </a:r>
                      <a:r>
                        <a:rPr lang="hr-HR" sz="2000" b="1" dirty="0"/>
                        <a:t>)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197340"/>
                  </a:ext>
                </a:extLst>
              </a:tr>
              <a:tr h="522446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1920 x 1080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2 073 600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dirty="0"/>
                        <a:t>2 073 600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0.25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281162"/>
                  </a:ext>
                </a:extLst>
              </a:tr>
              <a:tr h="522446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/>
                        <a:t>1920 x 1080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/>
                        <a:t>2 073 600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dirty="0"/>
                        <a:t>8 294 400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0.99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044650"/>
                  </a:ext>
                </a:extLst>
              </a:tr>
              <a:tr h="522446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dirty="0"/>
                        <a:t>256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/>
                        <a:t>1920 x 1080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/>
                        <a:t>2 073 600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dirty="0"/>
                        <a:t>16 588 800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1.98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613526"/>
                  </a:ext>
                </a:extLst>
              </a:tr>
              <a:tr h="522446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dirty="0"/>
                        <a:t>65 536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/>
                        <a:t>1920 x 1080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/>
                        <a:t>2 073 600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dirty="0"/>
                        <a:t>33 177 600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3.96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301120"/>
                  </a:ext>
                </a:extLst>
              </a:tr>
              <a:tr h="522446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/>
                        <a:t>24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/>
                        <a:t>16 777 216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1" dirty="0"/>
                        <a:t>1920 x 1080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1" dirty="0"/>
                        <a:t>2 073 600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/>
                        <a:t>49 766 400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/>
                        <a:t>5.93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695433"/>
                  </a:ext>
                </a:extLst>
              </a:tr>
              <a:tr h="522446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32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dirty="0"/>
                        <a:t>4 294 967 296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/>
                        <a:t>1920 x 1080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/>
                        <a:t>2 073 600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dirty="0"/>
                        <a:t>66 355 200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7.91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715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241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F1B64E-CF83-4F71-B6C5-7A7F545F0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Prikaz slike na pisaču</a:t>
            </a:r>
            <a:endParaRPr lang="hr-HR" sz="54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0E182B-5D15-4D06-811C-6979D22AE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075"/>
            <a:ext cx="10515600" cy="4767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Uglavnom se koriste:</a:t>
            </a:r>
          </a:p>
          <a:p>
            <a:r>
              <a:rPr lang="hr-HR" dirty="0"/>
              <a:t>laserski pisač</a:t>
            </a:r>
          </a:p>
          <a:p>
            <a:r>
              <a:rPr lang="hr-HR" dirty="0"/>
              <a:t>tintni pisač</a:t>
            </a:r>
          </a:p>
          <a:p>
            <a:endParaRPr lang="hr-HR" dirty="0"/>
          </a:p>
          <a:p>
            <a:r>
              <a:rPr lang="hr-HR" dirty="0"/>
              <a:t>Za kvalitetan ispis slike na pisaču potrebna je razlučivost veća od </a:t>
            </a:r>
            <a:br>
              <a:rPr lang="hr-HR" dirty="0"/>
            </a:br>
            <a:r>
              <a:rPr lang="hr-HR" dirty="0"/>
              <a:t>150 </a:t>
            </a:r>
            <a:r>
              <a:rPr lang="hr-HR" dirty="0" err="1"/>
              <a:t>dpi</a:t>
            </a:r>
            <a:r>
              <a:rPr lang="hr-HR" dirty="0"/>
              <a:t>.</a:t>
            </a:r>
          </a:p>
          <a:p>
            <a:endParaRPr lang="hr-HR" dirty="0"/>
          </a:p>
          <a:p>
            <a:r>
              <a:rPr lang="hr-HR" dirty="0"/>
              <a:t>Razlučivost pisača iskazuje se u </a:t>
            </a:r>
            <a:r>
              <a:rPr lang="hr-HR" u="sng" dirty="0"/>
              <a:t>točkicama po inču </a:t>
            </a:r>
            <a:r>
              <a:rPr lang="hr-HR" dirty="0"/>
              <a:t>– </a:t>
            </a:r>
            <a:r>
              <a:rPr lang="hr-HR" dirty="0" err="1"/>
              <a:t>dpi</a:t>
            </a:r>
            <a:r>
              <a:rPr lang="hr-HR" dirty="0"/>
              <a:t>.</a:t>
            </a:r>
          </a:p>
          <a:p>
            <a:pPr lvl="1"/>
            <a:r>
              <a:rPr lang="hr-HR" dirty="0"/>
              <a:t>Što više točkica pisač upotrebljava za ispis jednog piksela slike, to će kvaliteta biti bolja.</a:t>
            </a:r>
          </a:p>
        </p:txBody>
      </p:sp>
      <p:pic>
        <p:nvPicPr>
          <p:cNvPr id="6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id="{2CC87BE5-C1F3-48D6-B3EC-10CB10477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569" y="1409075"/>
            <a:ext cx="5804206" cy="2163058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01270419-824D-4715-A7FD-2E4A38B01116}"/>
              </a:ext>
            </a:extLst>
          </p:cNvPr>
          <p:cNvSpPr/>
          <p:nvPr/>
        </p:nvSpPr>
        <p:spPr>
          <a:xfrm>
            <a:off x="0" y="6294268"/>
            <a:ext cx="3222595" cy="56373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Radna bilježnica – 39. str  </a:t>
            </a:r>
            <a:br>
              <a:rPr lang="hr-HR" dirty="0">
                <a:solidFill>
                  <a:schemeClr val="tx1"/>
                </a:solidFill>
              </a:rPr>
            </a:br>
            <a:r>
              <a:rPr lang="hr-HR" dirty="0">
                <a:solidFill>
                  <a:schemeClr val="tx1"/>
                </a:solidFill>
              </a:rPr>
              <a:t>8., 9. i 10. zadatak</a:t>
            </a:r>
          </a:p>
        </p:txBody>
      </p:sp>
    </p:spTree>
    <p:extLst>
      <p:ext uri="{BB962C8B-B14F-4D97-AF65-F5344CB8AC3E}">
        <p14:creationId xmlns:p14="http://schemas.microsoft.com/office/powerpoint/2010/main" val="1225439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245BA0-C700-4A8E-BC04-D6B747704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Prikaz slike na pisaču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553DDAE-E34A-44BE-B71E-07ECC43A4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hr-HR" b="0" i="0" dirty="0">
                <a:solidFill>
                  <a:srgbClr val="262626"/>
                </a:solidFill>
                <a:effectLst/>
                <a:latin typeface="Nunito"/>
              </a:rPr>
              <a:t>Na računalu imamo vrlo kvalitetnu sliku A4 formata (297 mm x 210 mm). Razlučivost slike je 842 x 596 piksela (72 </a:t>
            </a:r>
            <a:r>
              <a:rPr lang="hr-HR" b="0" i="0" dirty="0" err="1">
                <a:solidFill>
                  <a:srgbClr val="262626"/>
                </a:solidFill>
                <a:effectLst/>
                <a:latin typeface="Nunito"/>
              </a:rPr>
              <a:t>ppi</a:t>
            </a:r>
            <a:r>
              <a:rPr lang="hr-HR" b="0" i="0" dirty="0">
                <a:solidFill>
                  <a:srgbClr val="262626"/>
                </a:solidFill>
                <a:effectLst/>
                <a:latin typeface="Nunito"/>
              </a:rPr>
              <a:t>).</a:t>
            </a:r>
          </a:p>
          <a:p>
            <a:pPr marL="0" indent="0" algn="l">
              <a:buNone/>
            </a:pPr>
            <a:endParaRPr lang="hr-HR" dirty="0">
              <a:solidFill>
                <a:srgbClr val="262626"/>
              </a:solidFill>
              <a:latin typeface="Nunito"/>
            </a:endParaRPr>
          </a:p>
          <a:p>
            <a:pPr marL="0" indent="0" algn="l">
              <a:buNone/>
            </a:pPr>
            <a:r>
              <a:rPr lang="hr-HR" b="0" i="0" dirty="0">
                <a:solidFill>
                  <a:srgbClr val="262626"/>
                </a:solidFill>
                <a:effectLst/>
                <a:latin typeface="Nunito"/>
              </a:rPr>
              <a:t>Možemo li pisačem ispisati tu sliku preko cijelog A4 papira, a kao rezultat dobiti vrlo kvalitetnu sliku na papiru? </a:t>
            </a:r>
          </a:p>
          <a:p>
            <a:pPr marL="0" indent="0" algn="l">
              <a:buNone/>
            </a:pPr>
            <a:endParaRPr lang="hr-HR" b="0" i="0" dirty="0">
              <a:solidFill>
                <a:srgbClr val="262626"/>
              </a:solidFill>
              <a:effectLst/>
              <a:latin typeface="Nunito"/>
            </a:endParaRPr>
          </a:p>
          <a:p>
            <a:pPr algn="l"/>
            <a:r>
              <a:rPr lang="hr-HR" b="0" i="0" dirty="0">
                <a:solidFill>
                  <a:srgbClr val="262626"/>
                </a:solidFill>
                <a:effectLst/>
                <a:latin typeface="Nunito"/>
              </a:rPr>
              <a:t>Ne možemo jer za vrlo kvalitetan ispis na papiru razlučivost slike mora biti 300 </a:t>
            </a:r>
            <a:r>
              <a:rPr lang="hr-HR" b="0" i="0" dirty="0" err="1">
                <a:solidFill>
                  <a:srgbClr val="262626"/>
                </a:solidFill>
                <a:effectLst/>
                <a:latin typeface="Nunito"/>
              </a:rPr>
              <a:t>ppi</a:t>
            </a:r>
            <a:r>
              <a:rPr lang="hr-HR" b="0" i="0" dirty="0">
                <a:solidFill>
                  <a:srgbClr val="262626"/>
                </a:solidFill>
                <a:effectLst/>
                <a:latin typeface="Nunito"/>
              </a:rPr>
              <a:t>. 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71901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245BA0-C700-4A8E-BC04-D6B747704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Prikaz slike na pisaču</a:t>
            </a:r>
          </a:p>
        </p:txBody>
      </p:sp>
      <p:pic>
        <p:nvPicPr>
          <p:cNvPr id="6" name="Rezervirano mjesto sadržaja 5" descr="Slika na kojoj se prikazuje tekst&#10;&#10;Opis je automatski generiran">
            <a:extLst>
              <a:ext uri="{FF2B5EF4-FFF2-40B4-BE49-F238E27FC236}">
                <a16:creationId xmlns:a16="http://schemas.microsoft.com/office/drawing/2014/main" id="{B390B625-6684-40D8-8F83-5F8FDEE10B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43" y="1519237"/>
            <a:ext cx="9220232" cy="5159563"/>
          </a:xfr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4CFAA925-1623-402A-8965-448FE12EAF05}"/>
              </a:ext>
            </a:extLst>
          </p:cNvPr>
          <p:cNvSpPr/>
          <p:nvPr/>
        </p:nvSpPr>
        <p:spPr>
          <a:xfrm>
            <a:off x="1666875" y="3067050"/>
            <a:ext cx="8791575" cy="819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719817FC-9159-483D-9D0C-7F52B33FEB57}"/>
              </a:ext>
            </a:extLst>
          </p:cNvPr>
          <p:cNvSpPr/>
          <p:nvPr/>
        </p:nvSpPr>
        <p:spPr>
          <a:xfrm>
            <a:off x="1666875" y="4099017"/>
            <a:ext cx="8791575" cy="1032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C1EADCB0-B136-4E00-944F-86AB4AB59DE3}"/>
              </a:ext>
            </a:extLst>
          </p:cNvPr>
          <p:cNvSpPr/>
          <p:nvPr/>
        </p:nvSpPr>
        <p:spPr>
          <a:xfrm>
            <a:off x="1700212" y="5262561"/>
            <a:ext cx="9024013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95390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245BA0-C700-4A8E-BC04-D6B747704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Prikaz slike na pisaču</a:t>
            </a:r>
          </a:p>
        </p:txBody>
      </p:sp>
      <p:pic>
        <p:nvPicPr>
          <p:cNvPr id="14" name="Slika 13" descr="Slika na kojoj se prikazuje tekst&#10;&#10;Opis je automatski generiran">
            <a:extLst>
              <a:ext uri="{FF2B5EF4-FFF2-40B4-BE49-F238E27FC236}">
                <a16:creationId xmlns:a16="http://schemas.microsoft.com/office/drawing/2014/main" id="{86CDF94B-34DD-4F55-884D-BFE4E995E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58" y="1546699"/>
            <a:ext cx="9104283" cy="5053295"/>
          </a:xfrm>
          <a:prstGeom prst="rect">
            <a:avLst/>
          </a:prstGeom>
        </p:spPr>
      </p:pic>
      <p:sp>
        <p:nvSpPr>
          <p:cNvPr id="15" name="Pravokutnik 14">
            <a:extLst>
              <a:ext uri="{FF2B5EF4-FFF2-40B4-BE49-F238E27FC236}">
                <a16:creationId xmlns:a16="http://schemas.microsoft.com/office/drawing/2014/main" id="{EEB30876-6040-4436-8877-31F14EBCAF1C}"/>
              </a:ext>
            </a:extLst>
          </p:cNvPr>
          <p:cNvSpPr/>
          <p:nvPr/>
        </p:nvSpPr>
        <p:spPr>
          <a:xfrm>
            <a:off x="1700211" y="3326191"/>
            <a:ext cx="8548689" cy="178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Pravokutnik 16">
            <a:extLst>
              <a:ext uri="{FF2B5EF4-FFF2-40B4-BE49-F238E27FC236}">
                <a16:creationId xmlns:a16="http://schemas.microsoft.com/office/drawing/2014/main" id="{7BE647AE-D826-4352-9C43-48F30E3437C6}"/>
              </a:ext>
            </a:extLst>
          </p:cNvPr>
          <p:cNvSpPr/>
          <p:nvPr/>
        </p:nvSpPr>
        <p:spPr>
          <a:xfrm>
            <a:off x="1700211" y="5114925"/>
            <a:ext cx="8705042" cy="1377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882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245BA0-C700-4A8E-BC04-D6B747704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Prikaz slike na pisaču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A296BA5-B690-4843-8F55-B5A2263EC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Neke od razlučivosti pisača su: 300, 600, 1200, 2400 </a:t>
            </a:r>
            <a:r>
              <a:rPr lang="hr-HR" sz="3200" dirty="0" err="1"/>
              <a:t>dpi</a:t>
            </a:r>
            <a:endParaRPr lang="hr-HR" sz="3200" dirty="0"/>
          </a:p>
          <a:p>
            <a:endParaRPr lang="hr-HR" sz="3200" dirty="0"/>
          </a:p>
          <a:p>
            <a:r>
              <a:rPr lang="hr-HR" sz="3200" dirty="0"/>
              <a:t>Nijanse boja točkica koje se prskaju po papiru nastaju miješanjem četiriju boja – </a:t>
            </a:r>
            <a:r>
              <a:rPr lang="hr-HR" sz="3200" dirty="0">
                <a:solidFill>
                  <a:schemeClr val="accent1"/>
                </a:solidFill>
              </a:rPr>
              <a:t>C</a:t>
            </a:r>
            <a:r>
              <a:rPr lang="hr-HR" sz="3200" dirty="0">
                <a:solidFill>
                  <a:srgbClr val="FF0000"/>
                </a:solidFill>
              </a:rPr>
              <a:t>M</a:t>
            </a:r>
            <a:r>
              <a:rPr lang="hr-HR" sz="3200" dirty="0">
                <a:solidFill>
                  <a:srgbClr val="FFFF00"/>
                </a:solidFill>
              </a:rPr>
              <a:t>Y</a:t>
            </a:r>
            <a:r>
              <a:rPr lang="hr-HR" sz="3200" dirty="0"/>
              <a:t>K  ili šest boja - </a:t>
            </a:r>
            <a:r>
              <a:rPr lang="hr-HR" sz="3200" dirty="0" err="1"/>
              <a:t>CcMmYK</a:t>
            </a:r>
            <a:endParaRPr lang="hr-HR" sz="3200" dirty="0"/>
          </a:p>
        </p:txBody>
      </p:sp>
      <p:pic>
        <p:nvPicPr>
          <p:cNvPr id="5" name="Slika 4" descr="Slika na kojoj se prikazuje vektorska grafika&#10;&#10;Opis je automatski generiran">
            <a:extLst>
              <a:ext uri="{FF2B5EF4-FFF2-40B4-BE49-F238E27FC236}">
                <a16:creationId xmlns:a16="http://schemas.microsoft.com/office/drawing/2014/main" id="{36433412-0601-49E9-A9BD-EB99274804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112" y="4153588"/>
            <a:ext cx="2453640" cy="2453640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DCDA8246-C370-481B-A527-1CFCB339B5BD}"/>
              </a:ext>
            </a:extLst>
          </p:cNvPr>
          <p:cNvSpPr/>
          <p:nvPr/>
        </p:nvSpPr>
        <p:spPr>
          <a:xfrm>
            <a:off x="0" y="6294268"/>
            <a:ext cx="3222595" cy="56373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Radna bilježnica – 39. str  </a:t>
            </a:r>
            <a:br>
              <a:rPr lang="hr-HR" dirty="0">
                <a:solidFill>
                  <a:schemeClr val="tx1"/>
                </a:solidFill>
              </a:rPr>
            </a:br>
            <a:r>
              <a:rPr lang="hr-HR" dirty="0">
                <a:solidFill>
                  <a:schemeClr val="tx1"/>
                </a:solidFill>
              </a:rPr>
              <a:t>11. zadatak</a:t>
            </a:r>
          </a:p>
        </p:txBody>
      </p:sp>
    </p:spTree>
    <p:extLst>
      <p:ext uri="{BB962C8B-B14F-4D97-AF65-F5344CB8AC3E}">
        <p14:creationId xmlns:p14="http://schemas.microsoft.com/office/powerpoint/2010/main" val="3086258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zervirano mjesto sadržaja 8" descr="Slika na kojoj se prikazuje na zatvorenom, zid, nekoliko&#10;&#10;Opis je automatski generiran">
            <a:extLst>
              <a:ext uri="{FF2B5EF4-FFF2-40B4-BE49-F238E27FC236}">
                <a16:creationId xmlns:a16="http://schemas.microsoft.com/office/drawing/2014/main" id="{0C241DD6-67B7-4A73-BA9A-A0B338DA3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4" r="22137" b="2"/>
          <a:stretch/>
        </p:blipFill>
        <p:spPr>
          <a:xfrm>
            <a:off x="20" y="10"/>
            <a:ext cx="6095980" cy="3428990"/>
          </a:xfrm>
          <a:prstGeom prst="rect">
            <a:avLst/>
          </a:prstGeom>
        </p:spPr>
      </p:pic>
      <p:pic>
        <p:nvPicPr>
          <p:cNvPr id="11" name="Slika 10" descr="Slika na kojoj se prikazuje tekst, oprema&#10;&#10;Opis je automatski generiran">
            <a:extLst>
              <a:ext uri="{FF2B5EF4-FFF2-40B4-BE49-F238E27FC236}">
                <a16:creationId xmlns:a16="http://schemas.microsoft.com/office/drawing/2014/main" id="{B899CB28-F3DB-4F7D-B43A-C576B55D93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" r="3689" b="3"/>
          <a:stretch/>
        </p:blipFill>
        <p:spPr>
          <a:xfrm>
            <a:off x="6096000" y="10"/>
            <a:ext cx="6096000" cy="3428990"/>
          </a:xfrm>
          <a:prstGeom prst="rect">
            <a:avLst/>
          </a:prstGeom>
        </p:spPr>
      </p:pic>
      <p:pic>
        <p:nvPicPr>
          <p:cNvPr id="15" name="Slika 14" descr="Slika na kojoj se prikazuje tekst, na zatvorenom, radni stol, zatrpano&#10;&#10;Opis je automatski generiran">
            <a:extLst>
              <a:ext uri="{FF2B5EF4-FFF2-40B4-BE49-F238E27FC236}">
                <a16:creationId xmlns:a16="http://schemas.microsoft.com/office/drawing/2014/main" id="{98DD0748-0F75-40E4-B2BC-C97E7DDBA1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0" r="11949" b="2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A0CA1FFA-0A29-4E2B-88A7-25E0C26D03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6" b="3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ame 21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DF2D0B6-6A2B-491A-8227-638E7A6B9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kern="120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 početku bijaše samo analogna fotografija</a:t>
            </a:r>
          </a:p>
        </p:txBody>
      </p:sp>
    </p:spTree>
    <p:extLst>
      <p:ext uri="{BB962C8B-B14F-4D97-AF65-F5344CB8AC3E}">
        <p14:creationId xmlns:p14="http://schemas.microsoft.com/office/powerpoint/2010/main" val="309300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F2D0B6-6A2B-491A-8227-638E7A6B9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190" y="384486"/>
            <a:ext cx="10884108" cy="1325563"/>
          </a:xfrm>
        </p:spPr>
        <p:txBody>
          <a:bodyPr>
            <a:noAutofit/>
          </a:bodyPr>
          <a:lstStyle/>
          <a:p>
            <a:r>
              <a:rPr lang="hr-HR" sz="4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početku bijaše samo analogna fotografija</a:t>
            </a: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22047A43-A2D0-41E8-A2C7-E63D40A38FF8}"/>
              </a:ext>
            </a:extLst>
          </p:cNvPr>
          <p:cNvSpPr txBox="1">
            <a:spLocks/>
          </p:cNvSpPr>
          <p:nvPr/>
        </p:nvSpPr>
        <p:spPr>
          <a:xfrm>
            <a:off x="1181099" y="2372830"/>
            <a:ext cx="102282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Digitalna slika, zvučni zapisi i videozapisi</a:t>
            </a: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45CA59BF-0467-4D56-9167-F753BE6E0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98393"/>
            <a:ext cx="10515600" cy="24785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Današnje slike, zvučni zapisi i videozapisi snimamo digitalnim uređajima na čije se spremnike u obliku datoteka zapisuju </a:t>
            </a:r>
            <a:r>
              <a:rPr lang="hr-HR" u="sng" dirty="0"/>
              <a:t>binarno</a:t>
            </a:r>
            <a:r>
              <a:rPr lang="hr-HR" dirty="0"/>
              <a:t>, tj. bitovima.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u="sng" dirty="0"/>
              <a:t>Sažimanje </a:t>
            </a:r>
            <a:r>
              <a:rPr lang="hr-HR" dirty="0"/>
              <a:t>grafičkih, zvučnih i </a:t>
            </a:r>
            <a:r>
              <a:rPr lang="hr-HR" dirty="0" err="1"/>
              <a:t>videoformata</a:t>
            </a:r>
            <a:r>
              <a:rPr lang="hr-HR" dirty="0"/>
              <a:t> provodi se radi smanjenja potrebne količine memorije na spremniku koje će zauzimati spomenuti zapisi.</a:t>
            </a:r>
          </a:p>
        </p:txBody>
      </p:sp>
      <p:sp>
        <p:nvSpPr>
          <p:cNvPr id="6" name="Strelica: prema dolje 5">
            <a:extLst>
              <a:ext uri="{FF2B5EF4-FFF2-40B4-BE49-F238E27FC236}">
                <a16:creationId xmlns:a16="http://schemas.microsoft.com/office/drawing/2014/main" id="{E2975084-4AB7-4CC2-B107-E4EE3615FB28}"/>
              </a:ext>
            </a:extLst>
          </p:cNvPr>
          <p:cNvSpPr/>
          <p:nvPr/>
        </p:nvSpPr>
        <p:spPr>
          <a:xfrm>
            <a:off x="5672392" y="1451718"/>
            <a:ext cx="622852" cy="117944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6815EC87-C6BE-40CB-A09A-E5AD17A69249}"/>
              </a:ext>
            </a:extLst>
          </p:cNvPr>
          <p:cNvSpPr/>
          <p:nvPr/>
        </p:nvSpPr>
        <p:spPr>
          <a:xfrm>
            <a:off x="0" y="6294268"/>
            <a:ext cx="3222595" cy="56373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Radna bilježnica – 39. str  </a:t>
            </a:r>
            <a:br>
              <a:rPr lang="hr-HR" dirty="0">
                <a:solidFill>
                  <a:schemeClr val="tx1"/>
                </a:solidFill>
              </a:rPr>
            </a:br>
            <a:r>
              <a:rPr lang="hr-HR" dirty="0">
                <a:solidFill>
                  <a:schemeClr val="tx1"/>
                </a:solidFill>
              </a:rPr>
              <a:t>12. i 13. zadatak</a:t>
            </a:r>
          </a:p>
        </p:txBody>
      </p:sp>
    </p:spTree>
    <p:extLst>
      <p:ext uri="{BB962C8B-B14F-4D97-AF65-F5344CB8AC3E}">
        <p14:creationId xmlns:p14="http://schemas.microsoft.com/office/powerpoint/2010/main" val="2586561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160AB0-4F93-41A6-B9FC-C24398A05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5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Digitalna slika, zvučni zapisi i videozapisi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4D35F4-C991-4A91-BFEF-B5B71F301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/>
              <a:t>Sažimanje se provodi na dva načina: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bez gubitka podataka (kvalitete) – manje učinkovitije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uz gubitak podataka – učinkovitije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Prednosti upotrebe sažetih formata:</a:t>
            </a:r>
          </a:p>
          <a:p>
            <a:r>
              <a:rPr lang="hr-HR" dirty="0"/>
              <a:t>smanjenje potrebnog mjesta koje zauzimaju na memorijskom spremniku</a:t>
            </a:r>
          </a:p>
          <a:p>
            <a:r>
              <a:rPr lang="hr-HR" dirty="0"/>
              <a:t>brža razmjena elektroničkim putem</a:t>
            </a:r>
          </a:p>
          <a:p>
            <a:r>
              <a:rPr lang="hr-HR" dirty="0"/>
              <a:t>mrežne stranice sa sažetim slikama i videozapisima brže će se učitati</a:t>
            </a:r>
          </a:p>
          <a:p>
            <a:r>
              <a:rPr lang="hr-HR" dirty="0"/>
              <a:t>dokumenti u kojima rabimo slike, zvučne i videozapise zauzimat će manje mjesta na spremniku, a razmjena će biti brža</a:t>
            </a:r>
          </a:p>
        </p:txBody>
      </p:sp>
    </p:spTree>
    <p:extLst>
      <p:ext uri="{BB962C8B-B14F-4D97-AF65-F5344CB8AC3E}">
        <p14:creationId xmlns:p14="http://schemas.microsoft.com/office/powerpoint/2010/main" val="3118101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15165CB3-A9B0-4D82-9334-A82EE8491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182" y="1519928"/>
            <a:ext cx="9766852" cy="3144837"/>
          </a:xfrm>
        </p:spPr>
        <p:txBody>
          <a:bodyPr>
            <a:normAutofit/>
          </a:bodyPr>
          <a:lstStyle/>
          <a:p>
            <a:r>
              <a:rPr lang="hr-H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Obilježja kvalitete grafičkog zapisa na zaslonu i pisaču</a:t>
            </a:r>
          </a:p>
        </p:txBody>
      </p:sp>
    </p:spTree>
    <p:extLst>
      <p:ext uri="{BB962C8B-B14F-4D97-AF65-F5344CB8AC3E}">
        <p14:creationId xmlns:p14="http://schemas.microsoft.com/office/powerpoint/2010/main" val="2604078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DEC197-2888-4044-9AF2-BF0674DF4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9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Digitalna slika, zvučni zapisi i videozapisi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44DE9A-DE6F-43DC-82B4-AB3F3BFD6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0103"/>
            <a:ext cx="10515600" cy="4016859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Nedostatak upotrebe sažetih formata očituje se u manjem ili većem  gubitku kvalitete slike, zvučnog ili videozapisa.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Za razliku od zvučnih, veličina slikovnih i </a:t>
            </a:r>
            <a:r>
              <a:rPr lang="hr-HR" dirty="0" err="1"/>
              <a:t>videopodataka</a:t>
            </a:r>
            <a:r>
              <a:rPr lang="hr-HR" dirty="0"/>
              <a:t>, uz format sažimanja, ovisit će o dimenzijama slike ili videozapisa u pikselima (razlučivosti).</a:t>
            </a:r>
          </a:p>
        </p:txBody>
      </p:sp>
    </p:spTree>
    <p:extLst>
      <p:ext uri="{BB962C8B-B14F-4D97-AF65-F5344CB8AC3E}">
        <p14:creationId xmlns:p14="http://schemas.microsoft.com/office/powerpoint/2010/main" val="1615135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A813CC-29E6-45E4-B4F8-153E22987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Obilježja kvalitete grafičkog zapisa na zaslonu i pisaču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80710E0-E9E5-41EA-9BC3-D1428906C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63470" cy="4866723"/>
          </a:xfrm>
        </p:spPr>
        <p:txBody>
          <a:bodyPr>
            <a:noAutofit/>
          </a:bodyPr>
          <a:lstStyle/>
          <a:p>
            <a:r>
              <a:rPr lang="hr-HR" sz="1800" b="1" dirty="0"/>
              <a:t>Palac</a:t>
            </a:r>
            <a:r>
              <a:rPr lang="hr-HR" sz="1800" dirty="0"/>
              <a:t> (</a:t>
            </a:r>
            <a:r>
              <a:rPr lang="hr-HR" sz="1800" i="1" dirty="0" err="1"/>
              <a:t>inch</a:t>
            </a:r>
            <a:r>
              <a:rPr lang="hr-HR" sz="1800" dirty="0"/>
              <a:t>) – angloamerička mjerna jedinica za duljinu. 1“ = 2,54 cm</a:t>
            </a:r>
          </a:p>
          <a:p>
            <a:r>
              <a:rPr lang="hr-HR" sz="1800" b="1" dirty="0"/>
              <a:t>Pikse</a:t>
            </a:r>
            <a:r>
              <a:rPr lang="hr-HR" sz="1800" dirty="0"/>
              <a:t>l (</a:t>
            </a:r>
            <a:r>
              <a:rPr lang="hr-HR" sz="1800" i="1" dirty="0" err="1"/>
              <a:t>picture</a:t>
            </a:r>
            <a:r>
              <a:rPr lang="hr-HR" sz="1800" i="1" dirty="0"/>
              <a:t> element- </a:t>
            </a:r>
            <a:r>
              <a:rPr lang="hr-HR" sz="1800" i="1" dirty="0" err="1"/>
              <a:t>pel</a:t>
            </a:r>
            <a:r>
              <a:rPr lang="hr-HR" sz="1800" i="1" dirty="0"/>
              <a:t> - piksel</a:t>
            </a:r>
            <a:r>
              <a:rPr lang="hr-HR" sz="1800" dirty="0"/>
              <a:t>) – najmanji </a:t>
            </a:r>
            <a:r>
              <a:rPr lang="hr-HR" sz="1800" dirty="0" err="1"/>
              <a:t>gradivni</a:t>
            </a:r>
            <a:r>
              <a:rPr lang="hr-HR" sz="1800" dirty="0"/>
              <a:t> element slike.</a:t>
            </a:r>
          </a:p>
          <a:p>
            <a:r>
              <a:rPr lang="hr-HR" sz="1800" b="1" dirty="0"/>
              <a:t>RGB</a:t>
            </a:r>
            <a:r>
              <a:rPr lang="hr-HR" sz="1800" dirty="0"/>
              <a:t> (</a:t>
            </a:r>
            <a:r>
              <a:rPr lang="hr-HR" sz="1800" i="1" dirty="0"/>
              <a:t>Red, Green, Blue</a:t>
            </a:r>
            <a:r>
              <a:rPr lang="hr-HR" sz="1800" dirty="0"/>
              <a:t>) – sustav boja koji se primjenjuje na zaslonima, u kojem svjetlosni snopovi crvene, zelene i plave boje različite jačine čine sve ostale nijanse boja.</a:t>
            </a:r>
          </a:p>
          <a:p>
            <a:r>
              <a:rPr lang="hr-HR" sz="1800" b="1" dirty="0"/>
              <a:t>Razlučivost</a:t>
            </a:r>
            <a:r>
              <a:rPr lang="hr-HR" sz="1800" dirty="0"/>
              <a:t> – definirana ukupnim brojem elemenata slike (piksela) po jedinici dužine (najčešće inču), </a:t>
            </a:r>
            <a:r>
              <a:rPr lang="hr-HR" sz="1800" dirty="0" err="1"/>
              <a:t>ppi</a:t>
            </a:r>
            <a:r>
              <a:rPr lang="hr-HR" sz="1800" dirty="0"/>
              <a:t> (piksela po inču).</a:t>
            </a:r>
          </a:p>
          <a:p>
            <a:r>
              <a:rPr lang="hr-HR" sz="1800" b="1" dirty="0"/>
              <a:t>Dubina boja </a:t>
            </a:r>
            <a:r>
              <a:rPr lang="hr-HR" sz="1800" dirty="0"/>
              <a:t>– broj bitova kojima je opisan jedan piksel.</a:t>
            </a:r>
          </a:p>
          <a:p>
            <a:r>
              <a:rPr lang="hr-HR" sz="1800" b="1" dirty="0"/>
              <a:t>CMYK </a:t>
            </a:r>
            <a:r>
              <a:rPr lang="hr-HR" sz="1800" dirty="0"/>
              <a:t>(</a:t>
            </a:r>
            <a:r>
              <a:rPr lang="hr-HR" sz="1800" b="1" i="1" dirty="0" err="1"/>
              <a:t>C</a:t>
            </a:r>
            <a:r>
              <a:rPr lang="hr-HR" sz="1800" i="1" dirty="0" err="1"/>
              <a:t>yan</a:t>
            </a:r>
            <a:r>
              <a:rPr lang="hr-HR" sz="1800" i="1" dirty="0"/>
              <a:t>, </a:t>
            </a:r>
            <a:r>
              <a:rPr lang="hr-HR" sz="1800" b="1" i="1" dirty="0" err="1"/>
              <a:t>M</a:t>
            </a:r>
            <a:r>
              <a:rPr lang="hr-HR" sz="1800" i="1" dirty="0" err="1"/>
              <a:t>agenta</a:t>
            </a:r>
            <a:r>
              <a:rPr lang="hr-HR" sz="1800" i="1" dirty="0"/>
              <a:t>, </a:t>
            </a:r>
            <a:r>
              <a:rPr lang="hr-HR" sz="1800" b="1" i="1" dirty="0" err="1"/>
              <a:t>Y</a:t>
            </a:r>
            <a:r>
              <a:rPr lang="hr-HR" sz="1800" i="1" dirty="0" err="1"/>
              <a:t>ellow</a:t>
            </a:r>
            <a:r>
              <a:rPr lang="hr-HR" sz="1800" i="1" dirty="0"/>
              <a:t>, </a:t>
            </a:r>
            <a:r>
              <a:rPr lang="hr-HR" sz="1800" b="1" i="1" dirty="0" err="1"/>
              <a:t>K</a:t>
            </a:r>
            <a:r>
              <a:rPr lang="hr-HR" sz="1800" i="1" dirty="0" err="1"/>
              <a:t>ey</a:t>
            </a:r>
            <a:r>
              <a:rPr lang="hr-HR" sz="1800" dirty="0"/>
              <a:t>) ili </a:t>
            </a:r>
            <a:r>
              <a:rPr lang="hr-HR" sz="1800" b="1" dirty="0" err="1"/>
              <a:t>CcMmYK</a:t>
            </a:r>
            <a:r>
              <a:rPr lang="hr-HR" sz="1800" dirty="0"/>
              <a:t> (</a:t>
            </a:r>
            <a:r>
              <a:rPr lang="hr-HR" sz="1800" b="1" i="1" dirty="0" err="1"/>
              <a:t>C</a:t>
            </a:r>
            <a:r>
              <a:rPr lang="hr-HR" sz="1800" i="1" dirty="0" err="1"/>
              <a:t>yan</a:t>
            </a:r>
            <a:r>
              <a:rPr lang="hr-HR" sz="1800" dirty="0"/>
              <a:t>, svijetli </a:t>
            </a:r>
            <a:r>
              <a:rPr lang="hr-HR" sz="1800" b="1" i="1" dirty="0" err="1"/>
              <a:t>C</a:t>
            </a:r>
            <a:r>
              <a:rPr lang="hr-HR" sz="1800" i="1" dirty="0" err="1"/>
              <a:t>yan</a:t>
            </a:r>
            <a:r>
              <a:rPr lang="hr-HR" sz="1800" dirty="0"/>
              <a:t>, </a:t>
            </a:r>
            <a:r>
              <a:rPr lang="hr-HR" sz="1800" b="1" i="1" dirty="0" err="1"/>
              <a:t>M</a:t>
            </a:r>
            <a:r>
              <a:rPr lang="hr-HR" sz="1800" i="1" dirty="0" err="1"/>
              <a:t>agenta</a:t>
            </a:r>
            <a:r>
              <a:rPr lang="hr-HR" sz="1800" dirty="0"/>
              <a:t>, svijetla </a:t>
            </a:r>
            <a:r>
              <a:rPr lang="hr-HR" sz="1800" b="1" i="1" dirty="0" err="1"/>
              <a:t>M</a:t>
            </a:r>
            <a:r>
              <a:rPr lang="hr-HR" sz="1800" i="1" dirty="0" err="1"/>
              <a:t>agenta</a:t>
            </a:r>
            <a:r>
              <a:rPr lang="hr-HR" sz="1800" dirty="0"/>
              <a:t>, </a:t>
            </a:r>
            <a:r>
              <a:rPr lang="hr-HR" sz="1800" b="1" i="1" dirty="0" err="1"/>
              <a:t>Y</a:t>
            </a:r>
            <a:r>
              <a:rPr lang="hr-HR" sz="1800" i="1" dirty="0" err="1"/>
              <a:t>ellow</a:t>
            </a:r>
            <a:r>
              <a:rPr lang="hr-HR" sz="1800" dirty="0"/>
              <a:t>, </a:t>
            </a:r>
            <a:r>
              <a:rPr lang="hr-HR" sz="1800" b="1" i="1" dirty="0" err="1"/>
              <a:t>K</a:t>
            </a:r>
            <a:r>
              <a:rPr lang="hr-HR" sz="1800" i="1" dirty="0" err="1"/>
              <a:t>ey</a:t>
            </a:r>
            <a:r>
              <a:rPr lang="hr-HR" sz="1800" dirty="0"/>
              <a:t>) – sustavi boja koji se koriste kod pisača, miješanjem ovih boja nastaju sve ostale nijanse boja.</a:t>
            </a:r>
          </a:p>
          <a:p>
            <a:r>
              <a:rPr lang="hr-HR" sz="1800" b="1" dirty="0"/>
              <a:t>Analogna fotografija</a:t>
            </a:r>
            <a:r>
              <a:rPr lang="hr-HR" sz="1800" dirty="0"/>
              <a:t> – nastaje na fotoosjetljivom papiru, koji se preko negativa filma osvjetljava te kemijskom obradom u tamnoj komori razvija u fotografiju. Nakon sušenja fotografiju možemo gledati na papiru na kojem se pojavila nakon navedenog postupka.</a:t>
            </a:r>
          </a:p>
          <a:p>
            <a:r>
              <a:rPr lang="hr-HR" sz="1800" b="1" dirty="0"/>
              <a:t>Digitalna fotografija</a:t>
            </a:r>
            <a:r>
              <a:rPr lang="hr-HR" sz="1800" dirty="0"/>
              <a:t> – fotografija snimljena digitalnim uređajem, na čiji se spremnik u obliku datoteke zapisuje binarno (bitovima - nulama i jedinicama). Možemo je gledati na zaslonu digitalnog uređaja.</a:t>
            </a:r>
          </a:p>
          <a:p>
            <a:r>
              <a:rPr lang="hr-HR" sz="1800" b="1" dirty="0"/>
              <a:t>Sažimanje</a:t>
            </a:r>
            <a:r>
              <a:rPr lang="hr-HR" sz="1800" dirty="0"/>
              <a:t> </a:t>
            </a:r>
            <a:r>
              <a:rPr lang="hr-HR" sz="1800" b="1" dirty="0"/>
              <a:t>fotografija, zvučnih i video zapisa</a:t>
            </a:r>
            <a:r>
              <a:rPr lang="hr-HR" sz="1800" dirty="0"/>
              <a:t> – provodi se na računalu sa svrhom smanjenja veličine datoteke, radi njenog bržeg prenošenja i dijeljenja na mreži.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7ACFB5CC-C29F-4EB8-92B1-0163E72F6AA7}"/>
              </a:ext>
            </a:extLst>
          </p:cNvPr>
          <p:cNvSpPr/>
          <p:nvPr/>
        </p:nvSpPr>
        <p:spPr>
          <a:xfrm rot="19701310">
            <a:off x="1461" y="440272"/>
            <a:ext cx="18266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hr-HR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ZAPIŠIMO</a:t>
            </a:r>
          </a:p>
        </p:txBody>
      </p:sp>
    </p:spTree>
    <p:extLst>
      <p:ext uri="{BB962C8B-B14F-4D97-AF65-F5344CB8AC3E}">
        <p14:creationId xmlns:p14="http://schemas.microsoft.com/office/powerpoint/2010/main" val="2436045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D965CE-7777-4A89-B9B8-7D905CB2B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Prikaz slike na zaslonu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B1F9463-7F11-4AF1-8764-0C0A99002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Uglavnom su to:</a:t>
            </a:r>
          </a:p>
          <a:p>
            <a:r>
              <a:rPr lang="hr-HR" dirty="0"/>
              <a:t>LCD zasloni (</a:t>
            </a:r>
            <a:r>
              <a:rPr lang="hr-HR" dirty="0" err="1"/>
              <a:t>Liquid</a:t>
            </a:r>
            <a:r>
              <a:rPr lang="hr-HR" dirty="0"/>
              <a:t> Crystal Display)</a:t>
            </a:r>
          </a:p>
          <a:p>
            <a:r>
              <a:rPr lang="hr-HR" dirty="0"/>
              <a:t>LED zasloni (</a:t>
            </a:r>
            <a:r>
              <a:rPr lang="hr-HR" dirty="0" err="1"/>
              <a:t>Light</a:t>
            </a:r>
            <a:r>
              <a:rPr lang="hr-HR" dirty="0"/>
              <a:t> </a:t>
            </a:r>
            <a:r>
              <a:rPr lang="hr-HR" dirty="0" err="1"/>
              <a:t>Emitting</a:t>
            </a:r>
            <a:r>
              <a:rPr lang="hr-HR" dirty="0"/>
              <a:t> Diode)</a:t>
            </a:r>
          </a:p>
          <a:p>
            <a:endParaRPr lang="hr-HR" dirty="0"/>
          </a:p>
          <a:p>
            <a:r>
              <a:rPr lang="hr-HR" dirty="0"/>
              <a:t>Razlikujemo ih po: tehnologiji izrade, veličini, razlučivosti i osjetljivosti na dodir</a:t>
            </a:r>
          </a:p>
          <a:p>
            <a:endParaRPr lang="hr-HR" dirty="0"/>
          </a:p>
          <a:p>
            <a:r>
              <a:rPr lang="hr-HR" u="sng" dirty="0" err="1"/>
              <a:t>Inch</a:t>
            </a:r>
            <a:r>
              <a:rPr lang="hr-HR" u="sng" dirty="0"/>
              <a:t> (palac) </a:t>
            </a:r>
            <a:r>
              <a:rPr lang="hr-HR" dirty="0"/>
              <a:t>– angloamerička mjera za duljinu -&gt; 1 </a:t>
            </a:r>
            <a:r>
              <a:rPr lang="hr-HR" dirty="0" err="1"/>
              <a:t>inch</a:t>
            </a:r>
            <a:r>
              <a:rPr lang="hr-HR" dirty="0"/>
              <a:t> (1’’)=2.54 cm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65194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24B00D-585E-4D2D-8252-D19F8DFF7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Zadatak za vas</a:t>
            </a:r>
            <a:endParaRPr lang="hr-H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925A034-D902-4573-AC02-CA335DD4C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4803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200" dirty="0"/>
              <a:t>Istražite </a:t>
            </a:r>
          </a:p>
          <a:p>
            <a:r>
              <a:rPr lang="hr-HR" sz="3200" dirty="0"/>
              <a:t>koja se tehnologija primjenjuje pri izradi LED zaslona mobitela </a:t>
            </a:r>
          </a:p>
          <a:p>
            <a:endParaRPr lang="hr-HR" sz="3200" dirty="0"/>
          </a:p>
          <a:p>
            <a:r>
              <a:rPr lang="hr-HR" sz="3200" dirty="0"/>
              <a:t>koja se tehnologija primjenjuje pri izradi LCD zaslona mobitela </a:t>
            </a:r>
          </a:p>
          <a:p>
            <a:endParaRPr lang="hr-HR" sz="3200" dirty="0"/>
          </a:p>
          <a:p>
            <a:endParaRPr lang="hr-HR" sz="3200" dirty="0"/>
          </a:p>
          <a:p>
            <a:pPr marL="0" indent="0" algn="ctr">
              <a:buNone/>
            </a:pPr>
            <a:r>
              <a:rPr lang="hr-HR" sz="3200" dirty="0"/>
              <a:t>Zapišite svoje istraživanje u bilježnicu.</a:t>
            </a:r>
          </a:p>
          <a:p>
            <a:pPr marL="0" indent="0">
              <a:buNone/>
            </a:pPr>
            <a:r>
              <a:rPr lang="hr-HR" sz="3200" dirty="0">
                <a:hlinkClick r:id="rId2"/>
              </a:rPr>
              <a:t>Stranica </a:t>
            </a:r>
            <a:r>
              <a:rPr lang="hr-HR" sz="3200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55947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B86715-7871-4123-BEB1-26B89AA1C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r-HR" b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čega je izrađena slika na zaslonu monitora?</a:t>
            </a:r>
            <a:endParaRPr lang="hr-HR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347C39-74F4-4A6C-B9A2-244EAF473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764187" cy="5167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u="sng"/>
              <a:t>Piksel</a:t>
            </a:r>
            <a:r>
              <a:rPr lang="hr-HR"/>
              <a:t> je najmanji gradivni element slike.</a:t>
            </a:r>
          </a:p>
          <a:p>
            <a:pPr marL="0" indent="0">
              <a:buNone/>
            </a:pPr>
            <a:endParaRPr lang="hr-HR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839692F-BF7D-4A2B-9666-47A86F652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84" y="2481406"/>
            <a:ext cx="9685859" cy="3741744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15D2A1A5-435F-465A-BBF0-7CFDC1650EE1}"/>
              </a:ext>
            </a:extLst>
          </p:cNvPr>
          <p:cNvSpPr/>
          <p:nvPr/>
        </p:nvSpPr>
        <p:spPr>
          <a:xfrm>
            <a:off x="0" y="6294268"/>
            <a:ext cx="3222595" cy="56373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Radna bilježnica – 38. str  </a:t>
            </a:r>
            <a:br>
              <a:rPr lang="hr-HR" dirty="0">
                <a:solidFill>
                  <a:schemeClr val="tx1"/>
                </a:solidFill>
              </a:rPr>
            </a:br>
            <a:r>
              <a:rPr lang="hr-HR" dirty="0">
                <a:solidFill>
                  <a:schemeClr val="tx1"/>
                </a:solidFill>
              </a:rPr>
              <a:t>1. i 2. zadatak</a:t>
            </a:r>
          </a:p>
        </p:txBody>
      </p:sp>
    </p:spTree>
    <p:extLst>
      <p:ext uri="{BB962C8B-B14F-4D97-AF65-F5344CB8AC3E}">
        <p14:creationId xmlns:p14="http://schemas.microsoft.com/office/powerpoint/2010/main" val="3880122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B86715-7871-4123-BEB1-26B89AA1C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r-HR" b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čega je izrađena slika na zaslonu monitora?</a:t>
            </a:r>
            <a:endParaRPr lang="hr-HR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347C39-74F4-4A6C-B9A2-244EAF473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764187" cy="51673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u="sng" dirty="0"/>
              <a:t>Piksel</a:t>
            </a:r>
            <a:r>
              <a:rPr lang="hr-HR" dirty="0"/>
              <a:t> je najmanji </a:t>
            </a:r>
            <a:r>
              <a:rPr lang="hr-HR" dirty="0" err="1"/>
              <a:t>gradivni</a:t>
            </a:r>
            <a:r>
              <a:rPr lang="hr-HR" dirty="0"/>
              <a:t> element slike.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Piksel u boji sastoji se od triju </a:t>
            </a:r>
            <a:r>
              <a:rPr lang="hr-HR" dirty="0" err="1"/>
              <a:t>podpiksela</a:t>
            </a:r>
            <a:r>
              <a:rPr lang="hr-HR" dirty="0"/>
              <a:t>: crvenog, zelenoga i plavoga</a:t>
            </a:r>
          </a:p>
          <a:p>
            <a:pPr lvl="1"/>
            <a:r>
              <a:rPr lang="hr-HR" dirty="0">
                <a:solidFill>
                  <a:srgbClr val="FF0000"/>
                </a:solidFill>
              </a:rPr>
              <a:t>R</a:t>
            </a:r>
            <a:r>
              <a:rPr lang="hr-HR" dirty="0">
                <a:solidFill>
                  <a:schemeClr val="accent6"/>
                </a:solidFill>
              </a:rPr>
              <a:t>G</a:t>
            </a:r>
            <a:r>
              <a:rPr lang="hr-HR" dirty="0">
                <a:solidFill>
                  <a:schemeClr val="accent1"/>
                </a:solidFill>
              </a:rPr>
              <a:t>B </a:t>
            </a:r>
            <a:r>
              <a:rPr lang="hr-HR" dirty="0"/>
              <a:t>sustav boja = aditivni sustav boja</a:t>
            </a:r>
          </a:p>
          <a:p>
            <a:endParaRPr lang="hr-HR" dirty="0"/>
          </a:p>
          <a:p>
            <a:r>
              <a:rPr lang="hr-HR" dirty="0"/>
              <a:t>Određena nijansa boje stvara se ovisno o jačini </a:t>
            </a:r>
            <a:r>
              <a:rPr lang="hr-HR" dirty="0" err="1"/>
              <a:t>osvjetljenosti</a:t>
            </a:r>
            <a:r>
              <a:rPr lang="hr-HR" dirty="0"/>
              <a:t> svakog </a:t>
            </a:r>
            <a:r>
              <a:rPr lang="hr-HR" dirty="0" err="1"/>
              <a:t>podpiksela</a:t>
            </a:r>
            <a:r>
              <a:rPr lang="hr-HR" dirty="0"/>
              <a:t>.</a:t>
            </a:r>
          </a:p>
          <a:p>
            <a:endParaRPr lang="hr-HR" dirty="0"/>
          </a:p>
          <a:p>
            <a:r>
              <a:rPr lang="hr-HR" dirty="0"/>
              <a:t>Svaki piksel određen je bitovima. </a:t>
            </a:r>
          </a:p>
          <a:p>
            <a:endParaRPr lang="hr-HR" dirty="0"/>
          </a:p>
          <a:p>
            <a:r>
              <a:rPr lang="hr-HR" dirty="0"/>
              <a:t>Kvaliteta slike ovisi o broju piksela koji tvore sliku i o broju bitova koji opisuju jedan piksel.</a:t>
            </a:r>
          </a:p>
          <a:p>
            <a:endParaRPr lang="hr-HR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F348169A-6539-47A4-89F1-7B24E3FEF7C5}"/>
              </a:ext>
            </a:extLst>
          </p:cNvPr>
          <p:cNvSpPr/>
          <p:nvPr/>
        </p:nvSpPr>
        <p:spPr>
          <a:xfrm>
            <a:off x="8969405" y="6294268"/>
            <a:ext cx="3222595" cy="56373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Radna bilježnica – 38. str  </a:t>
            </a:r>
            <a:br>
              <a:rPr lang="hr-HR" dirty="0">
                <a:solidFill>
                  <a:schemeClr val="tx1"/>
                </a:solidFill>
              </a:rPr>
            </a:br>
            <a:r>
              <a:rPr lang="hr-HR" dirty="0">
                <a:solidFill>
                  <a:schemeClr val="tx1"/>
                </a:solidFill>
              </a:rPr>
              <a:t>3., 4. i 5. zadatak</a:t>
            </a:r>
          </a:p>
        </p:txBody>
      </p:sp>
    </p:spTree>
    <p:extLst>
      <p:ext uri="{BB962C8B-B14F-4D97-AF65-F5344CB8AC3E}">
        <p14:creationId xmlns:p14="http://schemas.microsoft.com/office/powerpoint/2010/main" val="105701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645FF7-335E-4B42-AC38-6EE4274B1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Razlučivost zaslona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6B26366-5D9B-40FE-99C0-98FEEE84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u="sng" dirty="0"/>
              <a:t>Razlučivost</a:t>
            </a:r>
            <a:r>
              <a:rPr lang="hr-HR" dirty="0"/>
              <a:t> je definirana ukupnim brojem elemenata slike (piksela) ili brojem piksela po jedinici dužine  (piksela po inču - </a:t>
            </a:r>
            <a:r>
              <a:rPr lang="hr-HR" dirty="0" err="1"/>
              <a:t>ppi</a:t>
            </a:r>
            <a:r>
              <a:rPr lang="hr-HR" dirty="0"/>
              <a:t>).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Razlučivost zaslona ovisi o grafičkoj kartici, a ograničena je rasponom koji je odredio proizvođač zaslona.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9E8265AD-31C8-48D7-8DE2-FCDA814AA9C6}"/>
              </a:ext>
            </a:extLst>
          </p:cNvPr>
          <p:cNvSpPr/>
          <p:nvPr/>
        </p:nvSpPr>
        <p:spPr>
          <a:xfrm>
            <a:off x="0" y="6294268"/>
            <a:ext cx="3222595" cy="56373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Radna bilježnica – 38. str  </a:t>
            </a:r>
            <a:br>
              <a:rPr lang="hr-HR" dirty="0">
                <a:solidFill>
                  <a:schemeClr val="tx1"/>
                </a:solidFill>
              </a:rPr>
            </a:br>
            <a:r>
              <a:rPr lang="hr-HR" dirty="0">
                <a:solidFill>
                  <a:schemeClr val="tx1"/>
                </a:solidFill>
              </a:rPr>
              <a:t>6. zadatak</a:t>
            </a:r>
          </a:p>
        </p:txBody>
      </p:sp>
    </p:spTree>
    <p:extLst>
      <p:ext uri="{BB962C8B-B14F-4D97-AF65-F5344CB8AC3E}">
        <p14:creationId xmlns:p14="http://schemas.microsoft.com/office/powerpoint/2010/main" val="4105817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645FF7-335E-4B42-AC38-6EE4274B1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Razlučivost zaslona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6B26366-5D9B-40FE-99C0-98FEEE84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Primjer: </a:t>
            </a:r>
          </a:p>
          <a:p>
            <a:pPr marL="0" indent="0">
              <a:buNone/>
            </a:pPr>
            <a:r>
              <a:rPr lang="hr-HR" dirty="0"/>
              <a:t>1920 x 1080 piksela je preporučena razlučivost za monitore dijagonale 24’’ i omjera 16:9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654671B-CB90-4389-BD2A-9602AACB2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928" y="3238186"/>
            <a:ext cx="7384420" cy="36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48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645FF7-335E-4B42-AC38-6EE4274B1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Razlučivost zaslona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6B26366-5D9B-40FE-99C0-98FEEE84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Slika 5" descr="Slika na kojoj se prikazuje tekst, na zatvorenom, snimka zaslona&#10;&#10;Opis je automatski generiran">
            <a:extLst>
              <a:ext uri="{FF2B5EF4-FFF2-40B4-BE49-F238E27FC236}">
                <a16:creationId xmlns:a16="http://schemas.microsoft.com/office/drawing/2014/main" id="{66E4D30F-C07E-4618-9E90-12C01D5C5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78" y="2350652"/>
            <a:ext cx="9493244" cy="330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540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1158</Words>
  <Application>Microsoft Office PowerPoint</Application>
  <PresentationFormat>Široki zaslon</PresentationFormat>
  <Paragraphs>161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Nunito</vt:lpstr>
      <vt:lpstr>Tema sustava Office</vt:lpstr>
      <vt:lpstr>Višemedijska posla</vt:lpstr>
      <vt:lpstr>Obilježja kvalitete grafičkog zapisa na zaslonu i pisaču</vt:lpstr>
      <vt:lpstr>Prikaz slike na zaslonu</vt:lpstr>
      <vt:lpstr>Zadatak za vas</vt:lpstr>
      <vt:lpstr>Od čega je izrađena slika na zaslonu monitora?</vt:lpstr>
      <vt:lpstr>Od čega je izrađena slika na zaslonu monitora?</vt:lpstr>
      <vt:lpstr>Razlučivost zaslona</vt:lpstr>
      <vt:lpstr>Razlučivost zaslona</vt:lpstr>
      <vt:lpstr>Razlučivost zaslona</vt:lpstr>
      <vt:lpstr>Dubina boja</vt:lpstr>
      <vt:lpstr>Dubina boja</vt:lpstr>
      <vt:lpstr>Prikaz slike na pisaču</vt:lpstr>
      <vt:lpstr>Prikaz slike na pisaču</vt:lpstr>
      <vt:lpstr>Prikaz slike na pisaču</vt:lpstr>
      <vt:lpstr>Prikaz slike na pisaču</vt:lpstr>
      <vt:lpstr>Prikaz slike na pisaču</vt:lpstr>
      <vt:lpstr>U početku bijaše samo analogna fotografija</vt:lpstr>
      <vt:lpstr>U početku bijaše samo analogna fotografija</vt:lpstr>
      <vt:lpstr>Digitalna slika, zvučni zapisi i videozapisi</vt:lpstr>
      <vt:lpstr>Digitalna slika, zvučni zapisi i videozapisi</vt:lpstr>
      <vt:lpstr>Obilježja kvalitete grafičkog zapisa na zaslonu i pisaču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Višemedijska posla</dc:title>
  <dc:creator>MARTIN BRKIĆ</dc:creator>
  <cp:lastModifiedBy>MARTIN BRKIĆ</cp:lastModifiedBy>
  <cp:revision>7</cp:revision>
  <dcterms:created xsi:type="dcterms:W3CDTF">2021-04-12T17:10:36Z</dcterms:created>
  <dcterms:modified xsi:type="dcterms:W3CDTF">2023-04-14T14:42:26Z</dcterms:modified>
</cp:coreProperties>
</file>