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FFD79A-E1F1-43B1-8C94-B89660871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5CEAB20-E7A2-4A69-AE94-4AAC9BA68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2651B8D-D4A9-4414-B92F-19222E94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976BE4-4D1B-45ED-9FDC-5036FEB5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3D54FD5-ED7E-49DF-8EED-9C790A6F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6028829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3CD3B8-3B41-4B2A-A87A-E460AFDA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9594156-A081-4A17-BBF6-C7C0C159C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5B7DE26-B25B-422D-ADEB-AEB862949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B0B833-D3E7-4F39-B509-0651E129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D6EF94-9148-4A4E-810C-852FF0FF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783044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7DB8E40-DCEA-4ECD-84F2-C11443843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B66BD01-B92B-422C-A128-5643EB2EC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932096-8D00-432E-B26C-AF194734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9AEBC53-4C89-4825-A041-547D6AE1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53057EC-09E8-4410-849E-C34C9082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746369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4CCE1F-9F3C-4A96-A445-CEF2BC90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4E46DC-2CA8-459C-AEE0-1B7FE377C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232A4DF-A8A3-4AAA-9E2A-5003CA34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A15F7D3-0919-4875-926D-7FD9F224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A48D9FC-568F-4A5D-80E7-1C9F5A70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69418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09C39B-DDDC-465C-AD01-3D64535DD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63037F0-F45B-4745-8C00-94DD8CA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A10CDDA-11E1-4D12-874F-E470C0852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AE11311-7A6B-4E95-B979-D469C9E0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81CF75A-20E6-4812-8758-7EE40EE0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42835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A56929-FC46-41A1-BF4F-9749110D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4821F3-D0EB-421D-ADFB-FAD058EEF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2890EE2-AE92-49B3-9422-ACF40BE84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A11C2C5-52D9-4000-9896-D0C067C4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AAF14A6-DC86-4306-9095-D3F24D15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BE5BFEA-6C8A-4EEF-BF46-A52B4EAC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75895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4FD606-8F93-455B-9B76-077F59404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5EC61D3-8DEB-4747-ACD1-906E0C9E9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BF5267F-7F2F-4BAF-A63E-546096536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58164B7-B7BD-4118-AFAF-A285E3226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3976618-9781-45D0-9A6A-3EF57A116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E8056C7-8D7E-48A2-A7D2-309DEB69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DFED9E5-5E69-4024-B404-EAADA937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9197958-60ED-4672-A34E-52F54287F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493675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06E28E-D4BE-427C-94DE-17555FE4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FB06F13-FC60-408E-9DB4-B12859EA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7DD8C3E-9250-4CF0-9556-48A2E151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ABACA9A-2777-4D51-A07E-DCBFD8F1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894078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5B1C127-B461-40EE-A7A9-B9A47507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D5225D4-FDB9-4841-8DD6-33349244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EDD9234-8D11-42DC-B6B8-F247939E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227651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49D37A-1488-490A-8827-BC497E41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E474A4-2FDF-428F-8834-5F23FDBA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A13AC41-96B6-4A6A-8DA7-5ED3BB9AD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4C80EFC-619C-41FC-9CDF-E1A789AF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493FF14-007E-47DC-9C05-08754A8B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56A36AB-B653-4BC8-8343-C4774EA8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113065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BF47E3-1837-45B5-B537-40450DC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B971354-29A4-485A-B4B6-2E45F2624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463DCEB-4A2C-4C25-AE16-E0023737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430FE28-C48D-4572-A841-BE80BEAF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517024B-5A96-475E-9138-95279464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27CD33D-C757-41C7-A134-B7AB0D81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11830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7299FED-9F9C-4459-AD39-BF3E88D3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1DC9CE6-E22B-4E14-B63F-F46F7A621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C15621-1E08-409C-996E-C3A73A75E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2A85-E6F7-4D1D-8CBF-B9727EE5E451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221773-A841-4AC1-B7F2-6715317AA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7033EEF-430B-40D0-BCBB-705A8EF0D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86752-2572-4ABB-BE5F-6E3AF97C97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869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6B38A85-C577-4E99-9513-6FF01B347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r>
              <a:rPr lang="hr-HR" sz="8000" dirty="0">
                <a:solidFill>
                  <a:schemeClr val="bg1"/>
                </a:solidFill>
                <a:latin typeface="+mn-lt"/>
              </a:rPr>
              <a:t>Osnove HTML-a </a:t>
            </a:r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http://www.techiwarehouse.com/userfiles/Introduction%20to%20HTML.jpg">
            <a:extLst>
              <a:ext uri="{FF2B5EF4-FFF2-40B4-BE49-F238E27FC236}">
                <a16:creationId xmlns:a16="http://schemas.microsoft.com/office/drawing/2014/main" id="{C679E0B1-EAF8-4495-B8F6-C9E233185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720993"/>
            <a:ext cx="4047843" cy="404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78871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97624CD-7AC8-4B26-AEAC-4D4890E9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Uređivanje HTML koda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6D7BF43-C4C9-4D89-A0B7-53BD635A67F1}"/>
              </a:ext>
            </a:extLst>
          </p:cNvPr>
          <p:cNvSpPr/>
          <p:nvPr/>
        </p:nvSpPr>
        <p:spPr>
          <a:xfrm>
            <a:off x="3542713" y="1690688"/>
            <a:ext cx="5106573" cy="928468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Slika &lt;</a:t>
            </a:r>
            <a:r>
              <a:rPr lang="hr-HR" sz="3200" b="1" dirty="0" err="1"/>
              <a:t>img</a:t>
            </a:r>
            <a:r>
              <a:rPr lang="hr-HR" sz="3200" b="1" dirty="0"/>
              <a:t>&gt;</a:t>
            </a:r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29540A7E-1A85-4523-B2D6-61E3D36589CB}"/>
              </a:ext>
            </a:extLst>
          </p:cNvPr>
          <p:cNvSpPr/>
          <p:nvPr/>
        </p:nvSpPr>
        <p:spPr>
          <a:xfrm>
            <a:off x="463445" y="3187466"/>
            <a:ext cx="3853721" cy="662782"/>
          </a:xfrm>
          <a:prstGeom prst="roundRect">
            <a:avLst/>
          </a:prstGeom>
          <a:solidFill>
            <a:srgbClr val="CC00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200" b="1" dirty="0" err="1">
                <a:solidFill>
                  <a:schemeClr val="tx1"/>
                </a:solidFill>
              </a:rPr>
              <a:t>src</a:t>
            </a:r>
            <a:r>
              <a:rPr lang="hr-HR" altLang="sr-Latn-RS" sz="3200" dirty="0">
                <a:solidFill>
                  <a:schemeClr val="tx1"/>
                </a:solidFill>
              </a:rPr>
              <a:t> - naziv slike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DF545447-3F09-4B7F-8AF3-CA2BCC1578E9}"/>
              </a:ext>
            </a:extLst>
          </p:cNvPr>
          <p:cNvSpPr/>
          <p:nvPr/>
        </p:nvSpPr>
        <p:spPr>
          <a:xfrm>
            <a:off x="4169138" y="3613328"/>
            <a:ext cx="3853721" cy="662782"/>
          </a:xfrm>
          <a:prstGeom prst="roundRect">
            <a:avLst/>
          </a:prstGeom>
          <a:solidFill>
            <a:srgbClr val="CC00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200" b="1" dirty="0" err="1">
                <a:solidFill>
                  <a:schemeClr val="tx1"/>
                </a:solidFill>
              </a:rPr>
              <a:t>border</a:t>
            </a:r>
            <a:r>
              <a:rPr lang="hr-HR" altLang="sr-Latn-RS" sz="3200" dirty="0">
                <a:solidFill>
                  <a:schemeClr val="tx1"/>
                </a:solidFill>
              </a:rPr>
              <a:t> - obrub slike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BFC9EEEC-6DCB-473B-8E59-7E2C5C3BD884}"/>
              </a:ext>
            </a:extLst>
          </p:cNvPr>
          <p:cNvSpPr/>
          <p:nvPr/>
        </p:nvSpPr>
        <p:spPr>
          <a:xfrm>
            <a:off x="1942473" y="4701972"/>
            <a:ext cx="4153525" cy="1028650"/>
          </a:xfrm>
          <a:prstGeom prst="roundRect">
            <a:avLst/>
          </a:prstGeom>
          <a:solidFill>
            <a:srgbClr val="CC00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b="1" dirty="0" err="1">
                <a:solidFill>
                  <a:schemeClr val="tx1"/>
                </a:solidFill>
              </a:rPr>
              <a:t>width</a:t>
            </a:r>
            <a:r>
              <a:rPr lang="hr-HR" altLang="sr-Latn-RS" sz="2800" dirty="0">
                <a:solidFill>
                  <a:schemeClr val="tx1"/>
                </a:solidFill>
              </a:rPr>
              <a:t> - širina slike izražena u pikselima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299E56FB-B805-4BDD-A0E4-4EC320A74A0B}"/>
              </a:ext>
            </a:extLst>
          </p:cNvPr>
          <p:cNvSpPr/>
          <p:nvPr/>
        </p:nvSpPr>
        <p:spPr>
          <a:xfrm>
            <a:off x="5859589" y="5358989"/>
            <a:ext cx="4030483" cy="1122411"/>
          </a:xfrm>
          <a:prstGeom prst="roundRect">
            <a:avLst/>
          </a:prstGeom>
          <a:solidFill>
            <a:srgbClr val="CC00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b="1" dirty="0" err="1">
                <a:solidFill>
                  <a:schemeClr val="tx1"/>
                </a:solidFill>
              </a:rPr>
              <a:t>height</a:t>
            </a:r>
            <a:r>
              <a:rPr lang="hr-HR" altLang="sr-Latn-RS" sz="2800" dirty="0">
                <a:solidFill>
                  <a:schemeClr val="tx1"/>
                </a:solidFill>
              </a:rPr>
              <a:t> - visina slike izražena u pikselima</a:t>
            </a:r>
          </a:p>
        </p:txBody>
      </p:sp>
      <p:sp>
        <p:nvSpPr>
          <p:cNvPr id="14" name="Pravokutnik: zaobljeni kutovi 13">
            <a:extLst>
              <a:ext uri="{FF2B5EF4-FFF2-40B4-BE49-F238E27FC236}">
                <a16:creationId xmlns:a16="http://schemas.microsoft.com/office/drawing/2014/main" id="{7A64A363-452F-4BA1-82DD-F6AE59170F08}"/>
              </a:ext>
            </a:extLst>
          </p:cNvPr>
          <p:cNvSpPr/>
          <p:nvPr/>
        </p:nvSpPr>
        <p:spPr>
          <a:xfrm>
            <a:off x="7874831" y="4110604"/>
            <a:ext cx="3853721" cy="662782"/>
          </a:xfrm>
          <a:prstGeom prst="roundRect">
            <a:avLst/>
          </a:prstGeom>
          <a:solidFill>
            <a:srgbClr val="CC00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200" b="1" dirty="0">
                <a:solidFill>
                  <a:schemeClr val="tx1"/>
                </a:solidFill>
              </a:rPr>
              <a:t>alt</a:t>
            </a:r>
            <a:r>
              <a:rPr lang="hr-HR" altLang="sr-Latn-RS" sz="3200" dirty="0">
                <a:solidFill>
                  <a:schemeClr val="tx1"/>
                </a:solidFill>
              </a:rPr>
              <a:t> - tekst, opis slike</a:t>
            </a:r>
          </a:p>
        </p:txBody>
      </p:sp>
      <p:sp>
        <p:nvSpPr>
          <p:cNvPr id="15" name="Pravokutnik: zaobljeni kutovi 14">
            <a:extLst>
              <a:ext uri="{FF2B5EF4-FFF2-40B4-BE49-F238E27FC236}">
                <a16:creationId xmlns:a16="http://schemas.microsoft.com/office/drawing/2014/main" id="{645C6CDC-348F-4B9A-B1CB-4CBA271CFF6F}"/>
              </a:ext>
            </a:extLst>
          </p:cNvPr>
          <p:cNvSpPr/>
          <p:nvPr/>
        </p:nvSpPr>
        <p:spPr>
          <a:xfrm>
            <a:off x="79947" y="1565386"/>
            <a:ext cx="12112053" cy="1245155"/>
          </a:xfrm>
          <a:prstGeom prst="roundRect">
            <a:avLst/>
          </a:prstGeom>
          <a:solidFill>
            <a:srgbClr val="CC00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altLang="sr-Latn-RS" sz="2800" dirty="0">
                <a:solidFill>
                  <a:schemeClr val="tx1"/>
                </a:solidFill>
              </a:rPr>
              <a:t>Primjer: </a:t>
            </a:r>
          </a:p>
          <a:p>
            <a:r>
              <a:rPr lang="hr-HR" altLang="sr-Latn-RS" sz="2800" dirty="0">
                <a:solidFill>
                  <a:schemeClr val="tx1"/>
                </a:solidFill>
              </a:rPr>
              <a:t>&lt;</a:t>
            </a:r>
            <a:r>
              <a:rPr lang="hr-HR" altLang="sr-Latn-RS" sz="2800" dirty="0" err="1">
                <a:solidFill>
                  <a:schemeClr val="tx1"/>
                </a:solidFill>
              </a:rPr>
              <a:t>img</a:t>
            </a:r>
            <a:r>
              <a:rPr lang="hr-HR" altLang="sr-Latn-RS" sz="2800" dirty="0">
                <a:solidFill>
                  <a:schemeClr val="tx1"/>
                </a:solidFill>
              </a:rPr>
              <a:t> </a:t>
            </a:r>
            <a:r>
              <a:rPr lang="hr-HR" altLang="sr-Latn-RS" sz="2800" dirty="0" err="1">
                <a:solidFill>
                  <a:schemeClr val="tx1"/>
                </a:solidFill>
              </a:rPr>
              <a:t>src</a:t>
            </a:r>
            <a:r>
              <a:rPr lang="hr-HR" altLang="sr-Latn-RS" sz="2800" dirty="0">
                <a:solidFill>
                  <a:schemeClr val="tx1"/>
                </a:solidFill>
              </a:rPr>
              <a:t> =“slika.jpg” </a:t>
            </a:r>
            <a:r>
              <a:rPr lang="hr-HR" altLang="sr-Latn-RS" sz="28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width</a:t>
            </a:r>
            <a:r>
              <a:rPr lang="hr-HR" altLang="sr-Latn-R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=“400” </a:t>
            </a:r>
            <a:r>
              <a:rPr lang="hr-HR" altLang="sr-Latn-RS" sz="28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height</a:t>
            </a:r>
            <a:r>
              <a:rPr lang="hr-HR" altLang="sr-Latn-R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= “250” </a:t>
            </a:r>
            <a:r>
              <a:rPr lang="hr-HR" altLang="sr-Latn-RS" sz="2800" dirty="0" err="1">
                <a:solidFill>
                  <a:schemeClr val="tx1"/>
                </a:solidFill>
              </a:rPr>
              <a:t>border</a:t>
            </a:r>
            <a:r>
              <a:rPr lang="hr-HR" altLang="sr-Latn-RS" sz="2800" dirty="0">
                <a:solidFill>
                  <a:schemeClr val="tx1"/>
                </a:solidFill>
              </a:rPr>
              <a:t> =“2” alt=“Na ekskurziji”&gt;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E9420F5F-45E3-41A8-9709-8ACF973D2A67}"/>
              </a:ext>
            </a:extLst>
          </p:cNvPr>
          <p:cNvSpPr/>
          <p:nvPr/>
        </p:nvSpPr>
        <p:spPr>
          <a:xfrm>
            <a:off x="79947" y="2896279"/>
            <a:ext cx="12112053" cy="1379831"/>
          </a:xfrm>
          <a:prstGeom prst="roundRect">
            <a:avLst/>
          </a:prstGeom>
          <a:solidFill>
            <a:srgbClr val="CC00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altLang="sr-Latn-RS" sz="2800" dirty="0">
                <a:solidFill>
                  <a:schemeClr val="tx1"/>
                </a:solidFill>
              </a:rPr>
              <a:t>Primjer: </a:t>
            </a:r>
          </a:p>
          <a:p>
            <a:r>
              <a:rPr lang="hr-HR" altLang="sr-Latn-RS" sz="2800" dirty="0">
                <a:solidFill>
                  <a:schemeClr val="tx1"/>
                </a:solidFill>
              </a:rPr>
              <a:t>&lt;</a:t>
            </a:r>
            <a:r>
              <a:rPr lang="hr-HR" altLang="sr-Latn-RS" sz="2800" dirty="0" err="1">
                <a:solidFill>
                  <a:schemeClr val="tx1"/>
                </a:solidFill>
              </a:rPr>
              <a:t>img</a:t>
            </a:r>
            <a:r>
              <a:rPr lang="hr-HR" altLang="sr-Latn-RS" sz="2800" dirty="0">
                <a:solidFill>
                  <a:schemeClr val="tx1"/>
                </a:solidFill>
              </a:rPr>
              <a:t> </a:t>
            </a:r>
            <a:r>
              <a:rPr lang="hr-HR" altLang="sr-Latn-RS" sz="2800" dirty="0" err="1">
                <a:solidFill>
                  <a:schemeClr val="tx1"/>
                </a:solidFill>
              </a:rPr>
              <a:t>src</a:t>
            </a:r>
            <a:r>
              <a:rPr lang="hr-HR" altLang="sr-Latn-RS" sz="2800" dirty="0">
                <a:solidFill>
                  <a:schemeClr val="tx1"/>
                </a:solidFill>
              </a:rPr>
              <a:t> =“slika.jpg” </a:t>
            </a:r>
            <a:r>
              <a:rPr lang="hr-HR" altLang="sr-Latn-RS" sz="28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width</a:t>
            </a:r>
            <a:r>
              <a:rPr lang="hr-HR" altLang="sr-Latn-RS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:400px;  height:250px; </a:t>
            </a:r>
            <a:r>
              <a:rPr lang="hr-HR" altLang="sr-Latn-RS" sz="2800" dirty="0" err="1">
                <a:solidFill>
                  <a:schemeClr val="tx1"/>
                </a:solidFill>
              </a:rPr>
              <a:t>border</a:t>
            </a:r>
            <a:r>
              <a:rPr lang="hr-HR" altLang="sr-Latn-RS" sz="2800" dirty="0">
                <a:solidFill>
                  <a:schemeClr val="tx1"/>
                </a:solidFill>
              </a:rPr>
              <a:t> =“2” </a:t>
            </a:r>
            <a:br>
              <a:rPr lang="hr-HR" altLang="sr-Latn-RS" sz="2800" dirty="0">
                <a:solidFill>
                  <a:schemeClr val="tx1"/>
                </a:solidFill>
              </a:rPr>
            </a:br>
            <a:r>
              <a:rPr lang="hr-HR" altLang="sr-Latn-RS" sz="2800" dirty="0">
                <a:solidFill>
                  <a:schemeClr val="tx1"/>
                </a:solidFill>
              </a:rPr>
              <a:t>alt=“Na ekskurziji”&gt;</a:t>
            </a:r>
          </a:p>
        </p:txBody>
      </p:sp>
    </p:spTree>
    <p:extLst>
      <p:ext uri="{BB962C8B-B14F-4D97-AF65-F5344CB8AC3E}">
        <p14:creationId xmlns:p14="http://schemas.microsoft.com/office/powerpoint/2010/main" val="40371707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1" grpId="0" animBg="1"/>
      <p:bldP spid="13" grpId="0" animBg="1"/>
      <p:bldP spid="14" grpId="0" animBg="1"/>
      <p:bldP spid="15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97624CD-7AC8-4B26-AEAC-4D4890E9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Uređivanje HTML koda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6D7BF43-C4C9-4D89-A0B7-53BD635A67F1}"/>
              </a:ext>
            </a:extLst>
          </p:cNvPr>
          <p:cNvSpPr/>
          <p:nvPr/>
        </p:nvSpPr>
        <p:spPr>
          <a:xfrm>
            <a:off x="3542713" y="1690688"/>
            <a:ext cx="5106573" cy="928468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200" b="1" dirty="0"/>
              <a:t>Poveznice  &lt;a&gt;…&lt;/a&gt;</a:t>
            </a:r>
            <a:endParaRPr lang="hr-HR" sz="3200" b="1" dirty="0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29540A7E-1A85-4523-B2D6-61E3D36589CB}"/>
              </a:ext>
            </a:extLst>
          </p:cNvPr>
          <p:cNvSpPr/>
          <p:nvPr/>
        </p:nvSpPr>
        <p:spPr>
          <a:xfrm>
            <a:off x="838200" y="4238845"/>
            <a:ext cx="4798102" cy="1185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dirty="0">
                <a:solidFill>
                  <a:schemeClr val="tx1"/>
                </a:solidFill>
              </a:rPr>
              <a:t>parametar </a:t>
            </a:r>
            <a:r>
              <a:rPr lang="hr-HR" altLang="sr-Latn-RS" sz="2800" b="1" dirty="0" err="1">
                <a:solidFill>
                  <a:schemeClr val="tx1"/>
                </a:solidFill>
              </a:rPr>
              <a:t>href</a:t>
            </a:r>
            <a:r>
              <a:rPr lang="hr-HR" altLang="sr-Latn-RS" sz="2800" dirty="0">
                <a:solidFill>
                  <a:schemeClr val="tx1"/>
                </a:solidFill>
              </a:rPr>
              <a:t> – naziv povezane stranice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5629D6F1-7546-4801-B642-5A45A546C67E}"/>
              </a:ext>
            </a:extLst>
          </p:cNvPr>
          <p:cNvSpPr/>
          <p:nvPr/>
        </p:nvSpPr>
        <p:spPr>
          <a:xfrm>
            <a:off x="6555698" y="2906274"/>
            <a:ext cx="4798102" cy="1185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dirty="0">
                <a:solidFill>
                  <a:schemeClr val="tx1"/>
                </a:solidFill>
              </a:rPr>
              <a:t>VANJSKI    </a:t>
            </a:r>
          </a:p>
          <a:p>
            <a:pPr algn="ctr"/>
            <a:r>
              <a:rPr lang="hr-HR" altLang="sr-Latn-RS" sz="2400" dirty="0">
                <a:solidFill>
                  <a:schemeClr val="tx1"/>
                </a:solidFill>
              </a:rPr>
              <a:t>&lt;a </a:t>
            </a:r>
            <a:r>
              <a:rPr lang="hr-HR" altLang="sr-Latn-RS" sz="2400" dirty="0" err="1">
                <a:solidFill>
                  <a:schemeClr val="tx1"/>
                </a:solidFill>
              </a:rPr>
              <a:t>href</a:t>
            </a:r>
            <a:r>
              <a:rPr lang="hr-HR" altLang="sr-Latn-RS" sz="2400" dirty="0">
                <a:solidFill>
                  <a:schemeClr val="tx1"/>
                </a:solidFill>
              </a:rPr>
              <a:t>="http://www.iskon.hr/"&gt; Posjetite Iskon &lt;/a&gt;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2F2CA2F7-A68B-4B25-B90D-B8B208385316}"/>
              </a:ext>
            </a:extLst>
          </p:cNvPr>
          <p:cNvSpPr/>
          <p:nvPr/>
        </p:nvSpPr>
        <p:spPr>
          <a:xfrm>
            <a:off x="6555698" y="4238845"/>
            <a:ext cx="4798102" cy="1185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dirty="0">
                <a:solidFill>
                  <a:schemeClr val="tx1"/>
                </a:solidFill>
              </a:rPr>
              <a:t>UNUTRAŠNJI  </a:t>
            </a:r>
          </a:p>
          <a:p>
            <a:pPr algn="ctr"/>
            <a:r>
              <a:rPr lang="hr-HR" altLang="sr-Latn-RS" sz="2400" dirty="0">
                <a:solidFill>
                  <a:schemeClr val="tx1"/>
                </a:solidFill>
              </a:rPr>
              <a:t>&lt;a </a:t>
            </a:r>
            <a:r>
              <a:rPr lang="hr-HR" altLang="sr-Latn-RS" sz="2400" dirty="0" err="1">
                <a:solidFill>
                  <a:schemeClr val="tx1"/>
                </a:solidFill>
              </a:rPr>
              <a:t>href</a:t>
            </a:r>
            <a:r>
              <a:rPr lang="hr-HR" altLang="sr-Latn-RS" sz="2400" dirty="0">
                <a:solidFill>
                  <a:schemeClr val="tx1"/>
                </a:solidFill>
              </a:rPr>
              <a:t>="Dani_kruha.html"&gt;Dani kruha &lt;/a&gt;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F2A601F7-2603-46C2-85F2-CD53F30E53C7}"/>
              </a:ext>
            </a:extLst>
          </p:cNvPr>
          <p:cNvSpPr/>
          <p:nvPr/>
        </p:nvSpPr>
        <p:spPr>
          <a:xfrm>
            <a:off x="6555698" y="5571416"/>
            <a:ext cx="4798102" cy="1185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sr-Latn-RS" sz="2800" dirty="0">
                <a:solidFill>
                  <a:schemeClr val="tx1"/>
                </a:solidFill>
              </a:rPr>
              <a:t>NA E-MAIL ADRESU  </a:t>
            </a:r>
            <a:endParaRPr lang="hr-HR" altLang="sr-Latn-RS" sz="2800" dirty="0">
              <a:solidFill>
                <a:schemeClr val="tx1"/>
              </a:solidFill>
            </a:endParaRPr>
          </a:p>
          <a:p>
            <a:pPr algn="ctr"/>
            <a:r>
              <a:rPr lang="pt-BR" altLang="sr-Latn-RS" sz="2400" dirty="0">
                <a:solidFill>
                  <a:schemeClr val="tx1"/>
                </a:solidFill>
              </a:rPr>
              <a:t>&lt;a href = "mailto: skola@t-com.hr"&gt; Pišite nam &lt;/a&gt;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237D3D22-5E1C-464D-8D7E-C575F9A56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54" y="2158150"/>
            <a:ext cx="2700675" cy="171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844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97624CD-7AC8-4B26-AEAC-4D4890E9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Uređivanje HTML koda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6D7BF43-C4C9-4D89-A0B7-53BD635A67F1}"/>
              </a:ext>
            </a:extLst>
          </p:cNvPr>
          <p:cNvSpPr/>
          <p:nvPr/>
        </p:nvSpPr>
        <p:spPr>
          <a:xfrm>
            <a:off x="3542713" y="1567543"/>
            <a:ext cx="5242060" cy="10516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200" b="1" dirty="0"/>
              <a:t>Unutarnji okvir &lt;</a:t>
            </a:r>
            <a:r>
              <a:rPr lang="hr-HR" altLang="sr-Latn-RS" sz="3200" b="1" dirty="0" err="1"/>
              <a:t>iframe</a:t>
            </a:r>
            <a:r>
              <a:rPr lang="hr-HR" altLang="sr-Latn-RS" sz="3200" b="1" dirty="0"/>
              <a:t>&gt;…&lt;/</a:t>
            </a:r>
            <a:r>
              <a:rPr lang="hr-HR" altLang="sr-Latn-RS" sz="3200" b="1" dirty="0" err="1"/>
              <a:t>iframe</a:t>
            </a:r>
            <a:r>
              <a:rPr lang="hr-HR" altLang="sr-Latn-RS" sz="3200" b="1" dirty="0"/>
              <a:t>&gt;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5629D6F1-7546-4801-B642-5A45A546C67E}"/>
              </a:ext>
            </a:extLst>
          </p:cNvPr>
          <p:cNvSpPr/>
          <p:nvPr/>
        </p:nvSpPr>
        <p:spPr>
          <a:xfrm>
            <a:off x="838200" y="3179986"/>
            <a:ext cx="4798102" cy="9153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dirty="0" err="1">
                <a:solidFill>
                  <a:schemeClr val="tx1"/>
                </a:solidFill>
              </a:rPr>
              <a:t>width</a:t>
            </a:r>
            <a:r>
              <a:rPr lang="hr-HR" altLang="sr-Latn-RS" sz="2800" dirty="0">
                <a:solidFill>
                  <a:schemeClr val="tx1"/>
                </a:solidFill>
              </a:rPr>
              <a:t> – širina okvira </a:t>
            </a:r>
            <a:endParaRPr lang="hr-HR" altLang="sr-Latn-RS" sz="2400" dirty="0">
              <a:solidFill>
                <a:schemeClr val="tx1"/>
              </a:solidFill>
            </a:endParaRPr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334A17CF-8AC3-4089-BF46-C893F64BAE78}"/>
              </a:ext>
            </a:extLst>
          </p:cNvPr>
          <p:cNvSpPr/>
          <p:nvPr/>
        </p:nvSpPr>
        <p:spPr>
          <a:xfrm>
            <a:off x="838200" y="4375157"/>
            <a:ext cx="4798102" cy="9153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dirty="0" err="1">
                <a:solidFill>
                  <a:schemeClr val="tx1"/>
                </a:solidFill>
              </a:rPr>
              <a:t>height</a:t>
            </a:r>
            <a:r>
              <a:rPr lang="hr-HR" altLang="sr-Latn-RS" sz="2800" dirty="0">
                <a:solidFill>
                  <a:schemeClr val="tx1"/>
                </a:solidFill>
              </a:rPr>
              <a:t>– visina okvira </a:t>
            </a:r>
            <a:endParaRPr lang="hr-HR" altLang="sr-Latn-RS" sz="2400" dirty="0">
              <a:solidFill>
                <a:schemeClr val="tx1"/>
              </a:solidFill>
            </a:endParaRP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D45D280A-A587-48DA-83C8-EEFED19FAF67}"/>
              </a:ext>
            </a:extLst>
          </p:cNvPr>
          <p:cNvSpPr/>
          <p:nvPr/>
        </p:nvSpPr>
        <p:spPr>
          <a:xfrm>
            <a:off x="838200" y="5628800"/>
            <a:ext cx="4798102" cy="9153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dirty="0" err="1">
                <a:solidFill>
                  <a:schemeClr val="tx1"/>
                </a:solidFill>
              </a:rPr>
              <a:t>src</a:t>
            </a:r>
            <a:r>
              <a:rPr lang="hr-HR" altLang="sr-Latn-RS" sz="2800" dirty="0">
                <a:solidFill>
                  <a:schemeClr val="tx1"/>
                </a:solidFill>
              </a:rPr>
              <a:t> – adresa mrežnog sadržaja</a:t>
            </a:r>
            <a:endParaRPr lang="hr-HR" altLang="sr-Latn-RS" sz="2400" dirty="0">
              <a:solidFill>
                <a:schemeClr val="tx1"/>
              </a:solidFill>
            </a:endParaRPr>
          </a:p>
        </p:txBody>
      </p:sp>
      <p:sp>
        <p:nvSpPr>
          <p:cNvPr id="14" name="Pravokutnik: zaobljeni kutovi 13">
            <a:extLst>
              <a:ext uri="{FF2B5EF4-FFF2-40B4-BE49-F238E27FC236}">
                <a16:creationId xmlns:a16="http://schemas.microsoft.com/office/drawing/2014/main" id="{88C51229-6AF6-4926-A8EB-859ECD7FD2F9}"/>
              </a:ext>
            </a:extLst>
          </p:cNvPr>
          <p:cNvSpPr/>
          <p:nvPr/>
        </p:nvSpPr>
        <p:spPr>
          <a:xfrm>
            <a:off x="6385721" y="3179985"/>
            <a:ext cx="5242059" cy="331288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altLang="sr-Latn-RS" sz="2800" dirty="0">
                <a:solidFill>
                  <a:schemeClr val="tx1"/>
                </a:solidFill>
              </a:rPr>
              <a:t>Primjer:</a:t>
            </a:r>
          </a:p>
          <a:p>
            <a:r>
              <a:rPr lang="hr-HR" altLang="sr-Latn-RS" sz="2400" dirty="0">
                <a:solidFill>
                  <a:schemeClr val="tx1"/>
                </a:solidFill>
              </a:rPr>
              <a:t>&lt;</a:t>
            </a:r>
            <a:r>
              <a:rPr lang="hr-HR" altLang="sr-Latn-RS" sz="2400" dirty="0" err="1">
                <a:solidFill>
                  <a:schemeClr val="tx1"/>
                </a:solidFill>
              </a:rPr>
              <a:t>iframe</a:t>
            </a:r>
            <a:r>
              <a:rPr lang="hr-HR" altLang="sr-Latn-RS" sz="2400" dirty="0">
                <a:solidFill>
                  <a:schemeClr val="tx1"/>
                </a:solidFill>
              </a:rPr>
              <a:t> </a:t>
            </a:r>
            <a:r>
              <a:rPr lang="hr-HR" altLang="sr-Latn-RS" sz="2400" dirty="0" err="1">
                <a:solidFill>
                  <a:schemeClr val="tx1"/>
                </a:solidFill>
              </a:rPr>
              <a:t>width</a:t>
            </a:r>
            <a:r>
              <a:rPr lang="hr-HR" altLang="sr-Latn-RS" sz="2400" dirty="0">
                <a:solidFill>
                  <a:schemeClr val="tx1"/>
                </a:solidFill>
              </a:rPr>
              <a:t>=„300” </a:t>
            </a:r>
            <a:r>
              <a:rPr lang="hr-HR" altLang="sr-Latn-RS" sz="2400" dirty="0" err="1">
                <a:solidFill>
                  <a:schemeClr val="tx1"/>
                </a:solidFill>
              </a:rPr>
              <a:t>height</a:t>
            </a:r>
            <a:r>
              <a:rPr lang="hr-HR" altLang="sr-Latn-RS" sz="2400" dirty="0">
                <a:solidFill>
                  <a:schemeClr val="tx1"/>
                </a:solidFill>
              </a:rPr>
              <a:t>=„200” </a:t>
            </a:r>
            <a:r>
              <a:rPr lang="hr-HR" altLang="sr-Latn-RS" sz="2400" dirty="0" err="1">
                <a:solidFill>
                  <a:schemeClr val="tx1"/>
                </a:solidFill>
              </a:rPr>
              <a:t>src</a:t>
            </a:r>
            <a:r>
              <a:rPr lang="hr-HR" altLang="sr-Latn-RS" sz="2400" dirty="0">
                <a:solidFill>
                  <a:schemeClr val="tx1"/>
                </a:solidFill>
              </a:rPr>
              <a:t>=„</a:t>
            </a:r>
            <a:r>
              <a:rPr lang="hr-HR" altLang="sr-Latn-RS" sz="2400" dirty="0" err="1">
                <a:solidFill>
                  <a:schemeClr val="tx1"/>
                </a:solidFill>
              </a:rPr>
              <a:t>htpps</a:t>
            </a:r>
            <a:r>
              <a:rPr lang="hr-HR" altLang="sr-Latn-RS" sz="2400" dirty="0">
                <a:solidFill>
                  <a:schemeClr val="tx1"/>
                </a:solidFill>
              </a:rPr>
              <a:t>://goo.gl/H2ofzW” </a:t>
            </a:r>
            <a:r>
              <a:rPr lang="hr-HR" altLang="sr-Latn-RS" sz="2400" dirty="0" err="1">
                <a:solidFill>
                  <a:schemeClr val="tx1"/>
                </a:solidFill>
              </a:rPr>
              <a:t>allow</a:t>
            </a:r>
            <a:r>
              <a:rPr lang="hr-HR" altLang="sr-Latn-RS" sz="2400" dirty="0">
                <a:solidFill>
                  <a:schemeClr val="tx1"/>
                </a:solidFill>
              </a:rPr>
              <a:t>=„</a:t>
            </a:r>
            <a:r>
              <a:rPr lang="hr-HR" altLang="sr-Latn-RS" sz="2400" dirty="0" err="1">
                <a:solidFill>
                  <a:schemeClr val="tx1"/>
                </a:solidFill>
              </a:rPr>
              <a:t>autoplay:encrypted-media</a:t>
            </a:r>
            <a:r>
              <a:rPr lang="hr-HR" altLang="sr-Latn-RS" sz="2400" dirty="0">
                <a:solidFill>
                  <a:schemeClr val="tx1"/>
                </a:solidFill>
              </a:rPr>
              <a:t>” &gt;</a:t>
            </a:r>
          </a:p>
          <a:p>
            <a:r>
              <a:rPr lang="hr-HR" altLang="sr-Latn-RS" sz="2400" dirty="0">
                <a:solidFill>
                  <a:schemeClr val="tx1"/>
                </a:solidFill>
              </a:rPr>
              <a:t>&lt;/</a:t>
            </a:r>
            <a:r>
              <a:rPr lang="hr-HR" altLang="sr-Latn-RS" sz="2400" dirty="0" err="1">
                <a:solidFill>
                  <a:schemeClr val="tx1"/>
                </a:solidFill>
              </a:rPr>
              <a:t>iframe</a:t>
            </a:r>
            <a:r>
              <a:rPr lang="hr-HR" altLang="sr-Latn-RS" sz="2400" dirty="0">
                <a:solidFill>
                  <a:schemeClr val="tx1"/>
                </a:solidFill>
              </a:rPr>
              <a:t>&gt;</a:t>
            </a:r>
            <a:r>
              <a:rPr lang="hr-HR" altLang="sr-Latn-RS" sz="2000" dirty="0">
                <a:solidFill>
                  <a:schemeClr val="tx1"/>
                </a:solidFill>
              </a:rPr>
              <a:t> </a:t>
            </a:r>
            <a:endParaRPr lang="hr-HR" altLang="sr-Latn-R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344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D49BE9-06FD-405E-A39A-18C53E223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Radna bilježnica: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4A5B05-922E-4CEF-9B02-F714B85C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080" y="1912630"/>
            <a:ext cx="5109839" cy="2348652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endParaRPr lang="hr-HR" dirty="0"/>
          </a:p>
          <a:p>
            <a:pPr algn="ctr"/>
            <a:r>
              <a:rPr lang="hr-HR" dirty="0"/>
              <a:t>46. stranica:   1. - 6. zadatka</a:t>
            </a:r>
          </a:p>
          <a:p>
            <a:pPr algn="ctr"/>
            <a:endParaRPr lang="hr-HR" dirty="0"/>
          </a:p>
          <a:p>
            <a:pPr algn="ctr"/>
            <a:r>
              <a:rPr lang="hr-HR" dirty="0"/>
              <a:t>47. stranica:   11. i 12. zadatak</a:t>
            </a:r>
          </a:p>
        </p:txBody>
      </p:sp>
    </p:spTree>
    <p:extLst>
      <p:ext uri="{BB962C8B-B14F-4D97-AF65-F5344CB8AC3E}">
        <p14:creationId xmlns:p14="http://schemas.microsoft.com/office/powerpoint/2010/main" val="163434573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E00ABE-DF7D-42CF-B584-3E4FBCCE0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koda koji stoji iza stranice naše škole:</a:t>
            </a:r>
          </a:p>
        </p:txBody>
      </p:sp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9C5F2BAB-B730-4799-B967-C27F10F9DF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07" y="1957699"/>
            <a:ext cx="5105842" cy="4069433"/>
          </a:xfrm>
        </p:spPr>
      </p:pic>
      <p:pic>
        <p:nvPicPr>
          <p:cNvPr id="7" name="Slika 6" descr="Slika na kojoj se prikazuje stol&#10;&#10;Opis je automatski generiran">
            <a:extLst>
              <a:ext uri="{FF2B5EF4-FFF2-40B4-BE49-F238E27FC236}">
                <a16:creationId xmlns:a16="http://schemas.microsoft.com/office/drawing/2014/main" id="{C624E097-ACCB-43A6-A245-9E71DAABB6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653" y="2320918"/>
            <a:ext cx="5143946" cy="3093988"/>
          </a:xfrm>
          <a:prstGeom prst="rect">
            <a:avLst/>
          </a:prstGeom>
        </p:spPr>
      </p:pic>
      <p:sp>
        <p:nvSpPr>
          <p:cNvPr id="8" name="Strelica: pruge udesno 7">
            <a:extLst>
              <a:ext uri="{FF2B5EF4-FFF2-40B4-BE49-F238E27FC236}">
                <a16:creationId xmlns:a16="http://schemas.microsoft.com/office/drawing/2014/main" id="{A717FC46-C598-4B7B-A42B-6CF0FCF160EA}"/>
              </a:ext>
            </a:extLst>
          </p:cNvPr>
          <p:cNvSpPr/>
          <p:nvPr/>
        </p:nvSpPr>
        <p:spPr>
          <a:xfrm>
            <a:off x="5587885" y="3867912"/>
            <a:ext cx="1016229" cy="475488"/>
          </a:xfrm>
          <a:prstGeom prst="stripedRightArrow">
            <a:avLst>
              <a:gd name="adj1" fmla="val 35063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03564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D2D8AD-CA3D-44F4-BE28-23F23AA8E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43" y="834887"/>
            <a:ext cx="10515600" cy="5448093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HTML =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Hyper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Text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Markup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Language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HTML oznake</a:t>
            </a:r>
          </a:p>
        </p:txBody>
      </p:sp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D652DFAC-91B8-47D4-8D0F-AB5EB8CD6489}"/>
              </a:ext>
            </a:extLst>
          </p:cNvPr>
          <p:cNvSpPr/>
          <p:nvPr/>
        </p:nvSpPr>
        <p:spPr>
          <a:xfrm>
            <a:off x="1815548" y="1496044"/>
            <a:ext cx="8560904" cy="1470992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Prezentacijski, opisni jezik namijenjen izradi mrežnih stranica pomoću </a:t>
            </a:r>
            <a:r>
              <a:rPr lang="hr-HR" sz="2800" b="1" dirty="0">
                <a:solidFill>
                  <a:schemeClr val="bg1"/>
                </a:solidFill>
              </a:rPr>
              <a:t>HTML oznaka (tagova)</a:t>
            </a:r>
          </a:p>
        </p:txBody>
      </p:sp>
      <p:sp>
        <p:nvSpPr>
          <p:cNvPr id="5" name="Pravokutnik: zaobljeni kutovi 4">
            <a:extLst>
              <a:ext uri="{FF2B5EF4-FFF2-40B4-BE49-F238E27FC236}">
                <a16:creationId xmlns:a16="http://schemas.microsoft.com/office/drawing/2014/main" id="{6556368D-6920-4C66-AA55-6503A2BC57E9}"/>
              </a:ext>
            </a:extLst>
          </p:cNvPr>
          <p:cNvSpPr/>
          <p:nvPr/>
        </p:nvSpPr>
        <p:spPr>
          <a:xfrm>
            <a:off x="1828800" y="3889512"/>
            <a:ext cx="8560904" cy="14709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Naredbe mrežnom pregledniku koje određuju kako će se prikazivati sadržaj mrežne stranice.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0B9BDAF5-2BC0-44DB-9694-09BB672750D7}"/>
              </a:ext>
            </a:extLst>
          </p:cNvPr>
          <p:cNvSpPr/>
          <p:nvPr/>
        </p:nvSpPr>
        <p:spPr>
          <a:xfrm>
            <a:off x="493643" y="5544897"/>
            <a:ext cx="4664765" cy="83488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Okružene su znakovima &lt; i &gt;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9BE12D78-2DFB-481A-B3BA-B69742D8D169}"/>
              </a:ext>
            </a:extLst>
          </p:cNvPr>
          <p:cNvSpPr/>
          <p:nvPr/>
        </p:nvSpPr>
        <p:spPr>
          <a:xfrm>
            <a:off x="6768547" y="5544897"/>
            <a:ext cx="4664765" cy="83488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Početna oznaka: &lt;html&gt;</a:t>
            </a:r>
          </a:p>
          <a:p>
            <a:pPr algn="ctr"/>
            <a:r>
              <a:rPr lang="hr-HR" sz="2400" dirty="0"/>
              <a:t>Završna oznaka: 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82430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403B4D-D869-47BD-8B80-E116D148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Struktura HTML dokumenta</a:t>
            </a:r>
          </a:p>
        </p:txBody>
      </p:sp>
      <p:sp>
        <p:nvSpPr>
          <p:cNvPr id="5" name="Pravokutnik: zaobljeni kutovi 4">
            <a:extLst>
              <a:ext uri="{FF2B5EF4-FFF2-40B4-BE49-F238E27FC236}">
                <a16:creationId xmlns:a16="http://schemas.microsoft.com/office/drawing/2014/main" id="{4041F6BB-F385-423A-A1A0-70BCD2FE5BAD}"/>
              </a:ext>
            </a:extLst>
          </p:cNvPr>
          <p:cNvSpPr/>
          <p:nvPr/>
        </p:nvSpPr>
        <p:spPr>
          <a:xfrm>
            <a:off x="2166729" y="1558165"/>
            <a:ext cx="7984436" cy="181033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Zaglavlje stranice</a:t>
            </a:r>
          </a:p>
          <a:p>
            <a:pPr algn="ctr"/>
            <a:endParaRPr lang="hr-HR" sz="3200" b="1" dirty="0"/>
          </a:p>
          <a:p>
            <a:pPr marL="285750" indent="-285750" algn="ctr">
              <a:buFontTx/>
              <a:buChar char="-"/>
            </a:pPr>
            <a:r>
              <a:rPr lang="hr-HR" sz="2000" dirty="0"/>
              <a:t>oznaka:  &lt;</a:t>
            </a:r>
            <a:r>
              <a:rPr lang="hr-HR" sz="2000" dirty="0" err="1"/>
              <a:t>head</a:t>
            </a:r>
            <a:r>
              <a:rPr lang="hr-HR" sz="2000" dirty="0"/>
              <a:t>&gt;, &lt;/</a:t>
            </a:r>
            <a:r>
              <a:rPr lang="hr-HR" sz="2000" dirty="0" err="1"/>
              <a:t>head</a:t>
            </a:r>
            <a:r>
              <a:rPr lang="hr-HR" sz="2000" dirty="0"/>
              <a:t>&gt;</a:t>
            </a:r>
          </a:p>
          <a:p>
            <a:pPr marL="285750" indent="-285750" algn="ctr">
              <a:buFontTx/>
              <a:buChar char="-"/>
            </a:pPr>
            <a:r>
              <a:rPr lang="hr-HR" sz="2000" dirty="0"/>
              <a:t>sadržaj: naslov, jezik stranice, ime i prezime autora, datum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ED40C19B-0359-4426-94C4-598BCEF73A51}"/>
              </a:ext>
            </a:extLst>
          </p:cNvPr>
          <p:cNvSpPr/>
          <p:nvPr/>
        </p:nvSpPr>
        <p:spPr>
          <a:xfrm>
            <a:off x="2166729" y="3795335"/>
            <a:ext cx="7984436" cy="211617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Tijelo stranice</a:t>
            </a:r>
          </a:p>
          <a:p>
            <a:pPr algn="ctr"/>
            <a:endParaRPr lang="hr-HR" sz="3200" b="1" dirty="0"/>
          </a:p>
          <a:p>
            <a:pPr marL="285750" indent="-285750" algn="ctr">
              <a:buFontTx/>
              <a:buChar char="-"/>
            </a:pPr>
            <a:r>
              <a:rPr lang="hr-HR" sz="2000" dirty="0"/>
              <a:t>oznaka:  &lt;</a:t>
            </a:r>
            <a:r>
              <a:rPr lang="hr-HR" sz="2000" dirty="0" err="1"/>
              <a:t>body</a:t>
            </a:r>
            <a:r>
              <a:rPr lang="hr-HR" sz="2000" dirty="0"/>
              <a:t>&gt;, &lt;/</a:t>
            </a:r>
            <a:r>
              <a:rPr lang="hr-HR" sz="2000" dirty="0" err="1"/>
              <a:t>body</a:t>
            </a:r>
            <a:r>
              <a:rPr lang="hr-HR" sz="2000" dirty="0"/>
              <a:t>&gt;</a:t>
            </a:r>
          </a:p>
          <a:p>
            <a:pPr marL="285750" indent="-285750" algn="ctr">
              <a:buFontTx/>
              <a:buChar char="-"/>
            </a:pPr>
            <a:r>
              <a:rPr lang="hr-HR" sz="2000" dirty="0"/>
              <a:t>sadržaj: tekst, slike, tablice, poveznice … </a:t>
            </a:r>
          </a:p>
        </p:txBody>
      </p:sp>
    </p:spTree>
    <p:extLst>
      <p:ext uri="{BB962C8B-B14F-4D97-AF65-F5344CB8AC3E}">
        <p14:creationId xmlns:p14="http://schemas.microsoft.com/office/powerpoint/2010/main" val="345992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E5B9AB5D-9130-4CBC-B587-9A6A37A03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37625"/>
            <a:ext cx="5181600" cy="5839338"/>
          </a:xfr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endParaRPr lang="hr-HR" b="1" dirty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hr-HR" sz="3600" b="1" dirty="0">
                <a:solidFill>
                  <a:schemeClr val="bg1"/>
                </a:solidFill>
              </a:rPr>
              <a:t>Osnovna struktura </a:t>
            </a:r>
          </a:p>
          <a:p>
            <a:pPr algn="ctr">
              <a:buNone/>
              <a:defRPr/>
            </a:pPr>
            <a:r>
              <a:rPr lang="hr-HR" sz="3600" b="1" dirty="0">
                <a:solidFill>
                  <a:schemeClr val="bg1"/>
                </a:solidFill>
              </a:rPr>
              <a:t>HTML dokumenta</a:t>
            </a:r>
          </a:p>
          <a:p>
            <a:pPr algn="ctr">
              <a:buNone/>
              <a:defRPr/>
            </a:pPr>
            <a:endParaRPr lang="hr-HR" b="1" dirty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&lt;html&gt;</a:t>
            </a:r>
          </a:p>
          <a:p>
            <a:pPr algn="ctr"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</a:t>
            </a:r>
            <a:r>
              <a:rPr lang="hr-HR" b="1" dirty="0" err="1">
                <a:solidFill>
                  <a:schemeClr val="bg1"/>
                </a:solidFill>
              </a:rPr>
              <a:t>body</a:t>
            </a:r>
            <a:r>
              <a:rPr lang="hr-HR" b="1" dirty="0">
                <a:solidFill>
                  <a:schemeClr val="bg1"/>
                </a:solidFill>
              </a:rPr>
              <a:t>&gt; </a:t>
            </a:r>
          </a:p>
          <a:p>
            <a:pPr algn="ctr"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.…</a:t>
            </a:r>
          </a:p>
          <a:p>
            <a:pPr algn="ctr"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&lt;/</a:t>
            </a:r>
            <a:r>
              <a:rPr lang="hr-HR" b="1" dirty="0" err="1">
                <a:solidFill>
                  <a:schemeClr val="bg1"/>
                </a:solidFill>
              </a:rPr>
              <a:t>body</a:t>
            </a:r>
            <a:r>
              <a:rPr lang="hr-HR" b="1" dirty="0">
                <a:solidFill>
                  <a:schemeClr val="bg1"/>
                </a:solidFill>
              </a:rPr>
              <a:t>&gt;</a:t>
            </a:r>
          </a:p>
          <a:p>
            <a:pPr algn="ctr"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&lt;/html&gt;</a:t>
            </a:r>
          </a:p>
          <a:p>
            <a:pPr marL="0" indent="0" algn="ctr">
              <a:buNone/>
            </a:pP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EBC4874-98E3-49DD-91F6-486496D3E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37625"/>
            <a:ext cx="5181600" cy="5839338"/>
          </a:xfr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r-HR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hr-HR" sz="3200" b="1" dirty="0">
                <a:solidFill>
                  <a:schemeClr val="bg1"/>
                </a:solidFill>
              </a:rPr>
              <a:t>Osnovna struktura HTML dokumenta sa zaglavljem i naslovom</a:t>
            </a:r>
          </a:p>
          <a:p>
            <a:pPr marL="0" indent="0" algn="ctr">
              <a:buNone/>
            </a:pPr>
            <a:endParaRPr lang="hr-HR" sz="3200" b="1" dirty="0">
              <a:solidFill>
                <a:schemeClr val="bg1"/>
              </a:solidFill>
            </a:endParaRP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&lt;html&gt;</a:t>
            </a: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</a:t>
            </a:r>
            <a:r>
              <a:rPr lang="hr-HR" b="1" dirty="0" err="1">
                <a:solidFill>
                  <a:schemeClr val="bg1"/>
                </a:solidFill>
              </a:rPr>
              <a:t>head</a:t>
            </a:r>
            <a:r>
              <a:rPr lang="hr-HR" b="1" dirty="0">
                <a:solidFill>
                  <a:schemeClr val="bg1"/>
                </a:solidFill>
              </a:rPr>
              <a:t>&gt;</a:t>
            </a: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&lt;title&gt; </a:t>
            </a:r>
            <a:r>
              <a:rPr lang="hr-HR" dirty="0">
                <a:solidFill>
                  <a:schemeClr val="bg1"/>
                </a:solidFill>
              </a:rPr>
              <a:t>naslov koji se ne vidi na stranici već na naslovnoj traci web preglednika </a:t>
            </a:r>
            <a:r>
              <a:rPr lang="hr-HR" b="1" dirty="0">
                <a:solidFill>
                  <a:schemeClr val="bg1"/>
                </a:solidFill>
              </a:rPr>
              <a:t>&lt;/title&gt;</a:t>
            </a: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&lt;/</a:t>
            </a:r>
            <a:r>
              <a:rPr lang="hr-HR" b="1" dirty="0" err="1">
                <a:solidFill>
                  <a:schemeClr val="bg1"/>
                </a:solidFill>
              </a:rPr>
              <a:t>head</a:t>
            </a:r>
            <a:r>
              <a:rPr lang="hr-HR" b="1" dirty="0">
                <a:solidFill>
                  <a:schemeClr val="bg1"/>
                </a:solidFill>
              </a:rPr>
              <a:t>&gt;</a:t>
            </a: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</a:t>
            </a:r>
            <a:r>
              <a:rPr lang="hr-HR" b="1" dirty="0" err="1">
                <a:solidFill>
                  <a:schemeClr val="bg1"/>
                </a:solidFill>
              </a:rPr>
              <a:t>body</a:t>
            </a:r>
            <a:r>
              <a:rPr lang="hr-HR" b="1" dirty="0">
                <a:solidFill>
                  <a:schemeClr val="bg1"/>
                </a:solidFill>
              </a:rPr>
              <a:t>&gt; </a:t>
            </a: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.…</a:t>
            </a: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&lt;/</a:t>
            </a:r>
            <a:r>
              <a:rPr lang="hr-HR" b="1" dirty="0" err="1">
                <a:solidFill>
                  <a:schemeClr val="bg1"/>
                </a:solidFill>
              </a:rPr>
              <a:t>body</a:t>
            </a:r>
            <a:r>
              <a:rPr lang="hr-HR" b="1" dirty="0">
                <a:solidFill>
                  <a:schemeClr val="bg1"/>
                </a:solidFill>
              </a:rPr>
              <a:t>&gt;</a:t>
            </a:r>
          </a:p>
          <a:p>
            <a:pPr>
              <a:buNone/>
              <a:defRPr/>
            </a:pPr>
            <a:r>
              <a:rPr lang="hr-HR" b="1" dirty="0">
                <a:solidFill>
                  <a:schemeClr val="bg1"/>
                </a:solidFill>
              </a:rPr>
              <a:t>&lt;/html&gt;</a:t>
            </a:r>
          </a:p>
          <a:p>
            <a:pPr marL="0" indent="0" algn="ctr"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535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97624CD-7AC8-4B26-AEAC-4D4890E9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Uređivanje HTML koda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6D7BF43-C4C9-4D89-A0B7-53BD635A67F1}"/>
              </a:ext>
            </a:extLst>
          </p:cNvPr>
          <p:cNvSpPr/>
          <p:nvPr/>
        </p:nvSpPr>
        <p:spPr>
          <a:xfrm>
            <a:off x="3542713" y="1690688"/>
            <a:ext cx="5106573" cy="9284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Prelazak u novi red</a:t>
            </a:r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29540A7E-1A85-4523-B2D6-61E3D36589CB}"/>
              </a:ext>
            </a:extLst>
          </p:cNvPr>
          <p:cNvSpPr/>
          <p:nvPr/>
        </p:nvSpPr>
        <p:spPr>
          <a:xfrm>
            <a:off x="838200" y="3281937"/>
            <a:ext cx="4797288" cy="956908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400" b="1" dirty="0">
                <a:solidFill>
                  <a:schemeClr val="tx1"/>
                </a:solidFill>
              </a:rPr>
              <a:t>&lt;</a:t>
            </a:r>
            <a:r>
              <a:rPr lang="hr-HR" altLang="sr-Latn-RS" sz="2400" b="1" dirty="0" err="1">
                <a:solidFill>
                  <a:schemeClr val="tx1"/>
                </a:solidFill>
              </a:rPr>
              <a:t>br</a:t>
            </a:r>
            <a:r>
              <a:rPr lang="hr-HR" altLang="sr-Latn-RS" sz="2400" b="1" dirty="0">
                <a:solidFill>
                  <a:schemeClr val="tx1"/>
                </a:solidFill>
              </a:rPr>
              <a:t>&gt;</a:t>
            </a:r>
          </a:p>
          <a:p>
            <a:pPr algn="ctr"/>
            <a:r>
              <a:rPr lang="hr-HR" altLang="sr-Latn-RS" sz="2400" dirty="0">
                <a:solidFill>
                  <a:schemeClr val="tx1"/>
                </a:solidFill>
              </a:rPr>
              <a:t>prelazak u novi red 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B3337ED6-FBB4-477A-8EE1-383B90C10A8B}"/>
              </a:ext>
            </a:extLst>
          </p:cNvPr>
          <p:cNvSpPr/>
          <p:nvPr/>
        </p:nvSpPr>
        <p:spPr>
          <a:xfrm>
            <a:off x="5635487" y="4423172"/>
            <a:ext cx="5509591" cy="1659576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400" b="1" dirty="0">
                <a:solidFill>
                  <a:schemeClr val="tx1"/>
                </a:solidFill>
              </a:rPr>
              <a:t>&lt;p&gt;…&lt;/p&gt;</a:t>
            </a:r>
            <a:r>
              <a:rPr lang="hr-HR" altLang="sr-Latn-RS" sz="2400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hr-HR" altLang="sr-Latn-RS" sz="2400" dirty="0">
                <a:solidFill>
                  <a:schemeClr val="tx1"/>
                </a:solidFill>
              </a:rPr>
              <a:t>prelazak u novi red stvaranjem </a:t>
            </a:r>
            <a:r>
              <a:rPr lang="hr-HR" altLang="sr-Latn-RS" sz="2400" b="1" dirty="0">
                <a:solidFill>
                  <a:schemeClr val="tx1"/>
                </a:solidFill>
              </a:rPr>
              <a:t>odlomka</a:t>
            </a:r>
            <a:r>
              <a:rPr lang="hr-HR" altLang="sr-Latn-RS" sz="2400" dirty="0">
                <a:solidFill>
                  <a:schemeClr val="tx1"/>
                </a:solidFill>
              </a:rPr>
              <a:t>  (engl. </a:t>
            </a:r>
            <a:r>
              <a:rPr lang="hr-HR" altLang="sr-Latn-RS" sz="2400" dirty="0" err="1">
                <a:solidFill>
                  <a:schemeClr val="tx1"/>
                </a:solidFill>
              </a:rPr>
              <a:t>paragraph</a:t>
            </a:r>
            <a:r>
              <a:rPr lang="hr-HR" altLang="sr-Latn-RS" sz="2400" dirty="0">
                <a:solidFill>
                  <a:schemeClr val="tx1"/>
                </a:solidFill>
              </a:rPr>
              <a:t>), umeće jedan prazan redak 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38E2CD5D-2C7E-430E-AA74-FB1CB0A4E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1" t="39969" r="18993" b="27359"/>
          <a:stretch>
            <a:fillRect/>
          </a:stretch>
        </p:blipFill>
        <p:spPr bwMode="auto">
          <a:xfrm rot="20867332">
            <a:off x="5797647" y="2342222"/>
            <a:ext cx="5232630" cy="209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4379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97624CD-7AC8-4B26-AEAC-4D4890E9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Uređivanje HTML koda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6D7BF43-C4C9-4D89-A0B7-53BD635A67F1}"/>
              </a:ext>
            </a:extLst>
          </p:cNvPr>
          <p:cNvSpPr/>
          <p:nvPr/>
        </p:nvSpPr>
        <p:spPr>
          <a:xfrm>
            <a:off x="2367640" y="2161204"/>
            <a:ext cx="7456720" cy="320090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Pojedine HTML oznake sadrže parametre ili atribute koji dodatno opisuju (određuju) svojstva oznake.</a:t>
            </a:r>
          </a:p>
        </p:txBody>
      </p:sp>
    </p:spTree>
    <p:extLst>
      <p:ext uri="{BB962C8B-B14F-4D97-AF65-F5344CB8AC3E}">
        <p14:creationId xmlns:p14="http://schemas.microsoft.com/office/powerpoint/2010/main" val="254742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97624CD-7AC8-4B26-AEAC-4D4890E9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Uređivanje HTML koda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6D7BF43-C4C9-4D89-A0B7-53BD635A67F1}"/>
              </a:ext>
            </a:extLst>
          </p:cNvPr>
          <p:cNvSpPr/>
          <p:nvPr/>
        </p:nvSpPr>
        <p:spPr>
          <a:xfrm>
            <a:off x="3542713" y="1690688"/>
            <a:ext cx="5106573" cy="92846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200" b="1" dirty="0"/>
              <a:t>Poravnanje odlomka</a:t>
            </a:r>
            <a:endParaRPr lang="hr-HR" sz="3200" b="1" dirty="0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29540A7E-1A85-4523-B2D6-61E3D36589CB}"/>
              </a:ext>
            </a:extLst>
          </p:cNvPr>
          <p:cNvSpPr/>
          <p:nvPr/>
        </p:nvSpPr>
        <p:spPr>
          <a:xfrm>
            <a:off x="838200" y="3281937"/>
            <a:ext cx="4797288" cy="956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400" dirty="0">
                <a:solidFill>
                  <a:schemeClr val="tx1"/>
                </a:solidFill>
              </a:rPr>
              <a:t>parametar</a:t>
            </a:r>
            <a:r>
              <a:rPr lang="hr-HR" altLang="sr-Latn-RS" sz="2400" b="1" dirty="0">
                <a:solidFill>
                  <a:schemeClr val="tx1"/>
                </a:solidFill>
              </a:rPr>
              <a:t> </a:t>
            </a:r>
            <a:r>
              <a:rPr lang="hr-HR" altLang="sr-Latn-RS" sz="2400" b="1" dirty="0" err="1">
                <a:solidFill>
                  <a:schemeClr val="tx1"/>
                </a:solidFill>
              </a:rPr>
              <a:t>align</a:t>
            </a:r>
            <a:r>
              <a:rPr lang="hr-HR" altLang="sr-Latn-RS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hr-HR" altLang="sr-Latn-RS" sz="2400" dirty="0">
                <a:solidFill>
                  <a:schemeClr val="tx1"/>
                </a:solidFill>
              </a:rPr>
              <a:t>(engl. </a:t>
            </a:r>
            <a:r>
              <a:rPr lang="hr-HR" altLang="sr-Latn-RS" sz="2400" dirty="0" err="1">
                <a:solidFill>
                  <a:schemeClr val="tx1"/>
                </a:solidFill>
              </a:rPr>
              <a:t>alignment</a:t>
            </a:r>
            <a:r>
              <a:rPr lang="hr-HR" altLang="sr-Latn-RS" sz="2400" dirty="0">
                <a:solidFill>
                  <a:schemeClr val="tx1"/>
                </a:solidFill>
              </a:rPr>
              <a:t> - poravnanje)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B3337ED6-FBB4-477A-8EE1-383B90C10A8B}"/>
              </a:ext>
            </a:extLst>
          </p:cNvPr>
          <p:cNvSpPr/>
          <p:nvPr/>
        </p:nvSpPr>
        <p:spPr>
          <a:xfrm>
            <a:off x="1813892" y="4621954"/>
            <a:ext cx="2845904" cy="16595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altLang="sr-Latn-RS" sz="2400" b="1" dirty="0" err="1">
                <a:solidFill>
                  <a:schemeClr val="tx1"/>
                </a:solidFill>
              </a:rPr>
              <a:t>right</a:t>
            </a:r>
            <a:r>
              <a:rPr lang="hr-HR" altLang="sr-Latn-RS" sz="2400" dirty="0">
                <a:solidFill>
                  <a:schemeClr val="tx1"/>
                </a:solidFill>
              </a:rPr>
              <a:t> - desno</a:t>
            </a:r>
          </a:p>
          <a:p>
            <a:r>
              <a:rPr lang="hr-HR" altLang="sr-Latn-RS" sz="2400" b="1" dirty="0" err="1">
                <a:solidFill>
                  <a:schemeClr val="tx1"/>
                </a:solidFill>
              </a:rPr>
              <a:t>left</a:t>
            </a:r>
            <a:r>
              <a:rPr lang="hr-HR" altLang="sr-Latn-RS" sz="2400" dirty="0">
                <a:solidFill>
                  <a:schemeClr val="tx1"/>
                </a:solidFill>
              </a:rPr>
              <a:t> - lijevo</a:t>
            </a:r>
          </a:p>
          <a:p>
            <a:r>
              <a:rPr lang="hr-HR" altLang="sr-Latn-RS" sz="2400" b="1" dirty="0" err="1">
                <a:solidFill>
                  <a:schemeClr val="tx1"/>
                </a:solidFill>
              </a:rPr>
              <a:t>center</a:t>
            </a:r>
            <a:r>
              <a:rPr lang="hr-HR" altLang="sr-Latn-RS" sz="2400" dirty="0">
                <a:solidFill>
                  <a:schemeClr val="tx1"/>
                </a:solidFill>
              </a:rPr>
              <a:t> - sredina</a:t>
            </a:r>
          </a:p>
          <a:p>
            <a:r>
              <a:rPr lang="hr-HR" altLang="sr-Latn-RS" sz="2400" b="1" dirty="0" err="1">
                <a:solidFill>
                  <a:schemeClr val="tx1"/>
                </a:solidFill>
              </a:rPr>
              <a:t>justify</a:t>
            </a:r>
            <a:r>
              <a:rPr lang="hr-HR" altLang="sr-Latn-RS" sz="2400" dirty="0">
                <a:solidFill>
                  <a:schemeClr val="tx1"/>
                </a:solidFill>
              </a:rPr>
              <a:t> - obostrano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39BC475-6CD2-4A80-A799-9F0FDF2FD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34077" r="19904" b="22610"/>
          <a:stretch>
            <a:fillRect/>
          </a:stretch>
        </p:blipFill>
        <p:spPr bwMode="auto">
          <a:xfrm>
            <a:off x="5806550" y="2822713"/>
            <a:ext cx="5685472" cy="305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1D22EB17-9918-4C1E-A249-0674EE9E80E9}"/>
              </a:ext>
            </a:extLst>
          </p:cNvPr>
          <p:cNvSpPr/>
          <p:nvPr/>
        </p:nvSpPr>
        <p:spPr>
          <a:xfrm>
            <a:off x="5324647" y="6076755"/>
            <a:ext cx="6649277" cy="6911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400" dirty="0">
                <a:solidFill>
                  <a:schemeClr val="tx1"/>
                </a:solidFill>
              </a:rPr>
              <a:t>Primjer: &lt;p </a:t>
            </a:r>
            <a:r>
              <a:rPr lang="hr-HR" altLang="sr-Latn-RS" sz="2400" dirty="0" err="1">
                <a:solidFill>
                  <a:schemeClr val="tx1"/>
                </a:solidFill>
              </a:rPr>
              <a:t>align</a:t>
            </a:r>
            <a:r>
              <a:rPr lang="hr-HR" altLang="sr-Latn-RS" sz="2400" dirty="0">
                <a:solidFill>
                  <a:schemeClr val="tx1"/>
                </a:solidFill>
              </a:rPr>
              <a:t>="</a:t>
            </a:r>
            <a:r>
              <a:rPr lang="hr-HR" altLang="sr-Latn-RS" sz="2400" dirty="0" err="1">
                <a:solidFill>
                  <a:schemeClr val="tx1"/>
                </a:solidFill>
              </a:rPr>
              <a:t>center</a:t>
            </a:r>
            <a:r>
              <a:rPr lang="hr-HR" altLang="sr-Latn-RS" sz="2400" dirty="0">
                <a:solidFill>
                  <a:schemeClr val="tx1"/>
                </a:solidFill>
              </a:rPr>
              <a:t>"&gt; tekst &lt;/p&gt;</a:t>
            </a:r>
          </a:p>
        </p:txBody>
      </p:sp>
    </p:spTree>
    <p:extLst>
      <p:ext uri="{BB962C8B-B14F-4D97-AF65-F5344CB8AC3E}">
        <p14:creationId xmlns:p14="http://schemas.microsoft.com/office/powerpoint/2010/main" val="27615836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97624CD-7AC8-4B26-AEAC-4D4890E9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Uređivanje HTML koda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6D7BF43-C4C9-4D89-A0B7-53BD635A67F1}"/>
              </a:ext>
            </a:extLst>
          </p:cNvPr>
          <p:cNvSpPr/>
          <p:nvPr/>
        </p:nvSpPr>
        <p:spPr>
          <a:xfrm>
            <a:off x="3542713" y="1690688"/>
            <a:ext cx="5106573" cy="9284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200" b="1" dirty="0"/>
              <a:t>Stil fonta (B, I, U)</a:t>
            </a:r>
            <a:endParaRPr lang="hr-HR" sz="3200" b="1" dirty="0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29540A7E-1A85-4523-B2D6-61E3D36589CB}"/>
              </a:ext>
            </a:extLst>
          </p:cNvPr>
          <p:cNvSpPr/>
          <p:nvPr/>
        </p:nvSpPr>
        <p:spPr>
          <a:xfrm>
            <a:off x="838200" y="3281937"/>
            <a:ext cx="4797288" cy="9569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tx1"/>
                </a:solidFill>
              </a:rPr>
              <a:t>&lt;</a:t>
            </a:r>
            <a:r>
              <a:rPr lang="hr-HR" sz="2400" dirty="0" err="1">
                <a:solidFill>
                  <a:schemeClr val="tx1"/>
                </a:solidFill>
              </a:rPr>
              <a:t>strong</a:t>
            </a:r>
            <a:r>
              <a:rPr lang="hr-HR" sz="2400" dirty="0">
                <a:solidFill>
                  <a:schemeClr val="tx1"/>
                </a:solidFill>
              </a:rPr>
              <a:t>&gt;…&lt;/</a:t>
            </a:r>
            <a:r>
              <a:rPr lang="hr-HR" sz="2400" dirty="0" err="1">
                <a:solidFill>
                  <a:schemeClr val="tx1"/>
                </a:solidFill>
              </a:rPr>
              <a:t>strong</a:t>
            </a:r>
            <a:r>
              <a:rPr lang="hr-HR" sz="2400" dirty="0">
                <a:solidFill>
                  <a:schemeClr val="tx1"/>
                </a:solidFill>
              </a:rPr>
              <a:t>&gt; ili &lt;b&gt;….&lt;/b&gt;   </a:t>
            </a:r>
            <a:r>
              <a:rPr lang="hr-HR" sz="2400" b="1" dirty="0">
                <a:solidFill>
                  <a:schemeClr val="tx1"/>
                </a:solidFill>
              </a:rPr>
              <a:t>podebljano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:a16="http://schemas.microsoft.com/office/drawing/2014/main" id="{1E497970-61EA-4F62-B346-958E4278D864}"/>
              </a:ext>
            </a:extLst>
          </p:cNvPr>
          <p:cNvSpPr/>
          <p:nvPr/>
        </p:nvSpPr>
        <p:spPr>
          <a:xfrm>
            <a:off x="838199" y="4423172"/>
            <a:ext cx="4797288" cy="9569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&lt;em&gt;…&lt;/em&gt;   ili  &lt;i&gt;….&lt;/i&gt;  </a:t>
            </a:r>
            <a:r>
              <a:rPr lang="hr-HR" sz="2800" i="1" dirty="0">
                <a:solidFill>
                  <a:schemeClr val="tx1"/>
                </a:solidFill>
              </a:rPr>
              <a:t>ukošeno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:a16="http://schemas.microsoft.com/office/drawing/2014/main" id="{AE9CCC69-7D9B-4DE8-A759-4489112FAE8F}"/>
              </a:ext>
            </a:extLst>
          </p:cNvPr>
          <p:cNvSpPr/>
          <p:nvPr/>
        </p:nvSpPr>
        <p:spPr>
          <a:xfrm>
            <a:off x="838199" y="5564407"/>
            <a:ext cx="4797288" cy="9569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2800" dirty="0">
                <a:solidFill>
                  <a:schemeClr val="tx1"/>
                </a:solidFill>
              </a:rPr>
              <a:t>&lt;u&gt;…&lt;/u&gt;   </a:t>
            </a:r>
            <a:r>
              <a:rPr lang="hr-HR" altLang="sr-Latn-RS" sz="2800" u="sng" dirty="0">
                <a:solidFill>
                  <a:schemeClr val="tx1"/>
                </a:solidFill>
              </a:rPr>
              <a:t>podcrtano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C0707D7A-2EBB-4BE0-803B-F4A96823B039}"/>
              </a:ext>
            </a:extLst>
          </p:cNvPr>
          <p:cNvSpPr/>
          <p:nvPr/>
        </p:nvSpPr>
        <p:spPr>
          <a:xfrm>
            <a:off x="6830425" y="3278624"/>
            <a:ext cx="4523375" cy="31908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altLang="sr-Latn-RS" sz="2400" dirty="0">
                <a:solidFill>
                  <a:schemeClr val="tx1"/>
                </a:solidFill>
              </a:rPr>
              <a:t>Primjeri: </a:t>
            </a:r>
          </a:p>
          <a:p>
            <a:endParaRPr lang="hr-HR" altLang="sr-Latn-RS" sz="2400" dirty="0">
              <a:solidFill>
                <a:schemeClr val="tx1"/>
              </a:solidFill>
            </a:endParaRPr>
          </a:p>
          <a:p>
            <a:r>
              <a:rPr lang="hr-HR" altLang="sr-Latn-RS" sz="2400" dirty="0">
                <a:solidFill>
                  <a:schemeClr val="tx1"/>
                </a:solidFill>
              </a:rPr>
              <a:t>&lt;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strong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altLang="sr-Latn-RS" sz="2400" dirty="0">
                <a:solidFill>
                  <a:schemeClr val="tx1"/>
                </a:solidFill>
              </a:rPr>
              <a:t>&gt;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, 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, 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&lt;/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 err="1">
                <a:solidFill>
                  <a:schemeClr val="tx1"/>
                </a:solidFill>
              </a:rPr>
              <a:t>strong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altLang="sr-Latn-RS" sz="2400" dirty="0">
                <a:solidFill>
                  <a:schemeClr val="tx1"/>
                </a:solidFill>
              </a:rPr>
              <a:t>&gt;</a:t>
            </a:r>
          </a:p>
          <a:p>
            <a:endParaRPr lang="hr-HR" altLang="sr-Latn-RS" sz="2400" dirty="0">
              <a:solidFill>
                <a:schemeClr val="tx1"/>
              </a:solidFill>
            </a:endParaRPr>
          </a:p>
          <a:p>
            <a:r>
              <a:rPr lang="hr-HR" altLang="sr-Latn-RS" sz="2400" dirty="0">
                <a:solidFill>
                  <a:schemeClr val="tx1"/>
                </a:solidFill>
              </a:rPr>
              <a:t>&lt;</a:t>
            </a:r>
            <a:r>
              <a:rPr lang="hr-HR" sz="2400" dirty="0">
                <a:solidFill>
                  <a:schemeClr val="tx1"/>
                </a:solidFill>
              </a:rPr>
              <a:t> em </a:t>
            </a:r>
            <a:r>
              <a:rPr lang="hr-HR" altLang="sr-Latn-RS" sz="2400" dirty="0">
                <a:solidFill>
                  <a:schemeClr val="tx1"/>
                </a:solidFill>
              </a:rPr>
              <a:t>&gt;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, 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, 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&lt;/</a:t>
            </a:r>
            <a:r>
              <a:rPr lang="hr-HR" sz="2400" dirty="0">
                <a:solidFill>
                  <a:schemeClr val="tx1"/>
                </a:solidFill>
              </a:rPr>
              <a:t> em </a:t>
            </a:r>
            <a:r>
              <a:rPr lang="hr-HR" altLang="sr-Latn-RS" sz="2400" dirty="0">
                <a:solidFill>
                  <a:schemeClr val="tx1"/>
                </a:solidFill>
              </a:rPr>
              <a:t>&gt;</a:t>
            </a:r>
          </a:p>
          <a:p>
            <a:endParaRPr lang="hr-HR" altLang="sr-Latn-RS" sz="2400" dirty="0">
              <a:solidFill>
                <a:schemeClr val="tx1"/>
              </a:solidFill>
            </a:endParaRPr>
          </a:p>
          <a:p>
            <a:r>
              <a:rPr lang="hr-HR" altLang="sr-Latn-RS" sz="2400" dirty="0">
                <a:solidFill>
                  <a:schemeClr val="tx1"/>
                </a:solidFill>
              </a:rPr>
              <a:t>&lt;u&gt;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, 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, </a:t>
            </a:r>
            <a:r>
              <a:rPr lang="hr-HR" altLang="sr-Latn-RS" sz="2400" dirty="0" err="1">
                <a:solidFill>
                  <a:schemeClr val="tx1"/>
                </a:solidFill>
              </a:rPr>
              <a:t>bla</a:t>
            </a:r>
            <a:r>
              <a:rPr lang="hr-HR" altLang="sr-Latn-RS" sz="2400" dirty="0">
                <a:solidFill>
                  <a:schemeClr val="tx1"/>
                </a:solidFill>
              </a:rPr>
              <a:t>&lt;/u&gt;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8A7B792C-EE23-4DBB-8D0C-3B11B2466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7" t="34077" r="19904" b="31470"/>
          <a:stretch>
            <a:fillRect/>
          </a:stretch>
        </p:blipFill>
        <p:spPr bwMode="auto">
          <a:xfrm>
            <a:off x="6709503" y="3195772"/>
            <a:ext cx="4765217" cy="329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1456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580</Words>
  <Application>Microsoft Office PowerPoint</Application>
  <PresentationFormat>Široki zaslon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Calligraphy</vt:lpstr>
      <vt:lpstr>Tema sustava Office</vt:lpstr>
      <vt:lpstr>Osnove HTML-a </vt:lpstr>
      <vt:lpstr>Primjer koda koji stoji iza stranice naše škole:</vt:lpstr>
      <vt:lpstr>PowerPoint prezentacija</vt:lpstr>
      <vt:lpstr>Struktura HTML dokumenta</vt:lpstr>
      <vt:lpstr>PowerPoint prezentacija</vt:lpstr>
      <vt:lpstr>Uređivanje HTML koda</vt:lpstr>
      <vt:lpstr>Uređivanje HTML koda</vt:lpstr>
      <vt:lpstr>Uređivanje HTML koda</vt:lpstr>
      <vt:lpstr>Uređivanje HTML koda</vt:lpstr>
      <vt:lpstr>Uređivanje HTML koda</vt:lpstr>
      <vt:lpstr>Uređivanje HTML koda</vt:lpstr>
      <vt:lpstr>Uređivanje HTML koda</vt:lpstr>
      <vt:lpstr>Radna bilježnica: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Ponovimo:</dc:title>
  <dc:creator>Martina Špejić</dc:creator>
  <cp:lastModifiedBy>MARTIN BRKIĆ</cp:lastModifiedBy>
  <cp:revision>27</cp:revision>
  <dcterms:created xsi:type="dcterms:W3CDTF">2019-04-08T15:03:39Z</dcterms:created>
  <dcterms:modified xsi:type="dcterms:W3CDTF">2023-04-25T17:16:07Z</dcterms:modified>
</cp:coreProperties>
</file>