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249" autoAdjust="0"/>
  </p:normalViewPr>
  <p:slideViewPr>
    <p:cSldViewPr snapToGrid="0">
      <p:cViewPr>
        <p:scale>
          <a:sx n="70" d="100"/>
          <a:sy n="70" d="100"/>
        </p:scale>
        <p:origin x="91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F2900-DB5F-4FDB-8E26-48EEA9C691BC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F979B-C5BD-40B5-9034-A8A6332B1A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4586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5F979B-C5BD-40B5-9034-A8A6332B1A05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680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BF3D32-C736-4D57-B82B-3B0B8A15E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A859410-6102-4806-A136-C5F380836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FCF4D9E-C230-47DA-94D9-2C10FAC03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D282E28-9146-40A9-8C2B-6E29F69CA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703DE43-D62C-43C0-877C-46645646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09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7D7858-21E2-44C6-B846-A8D66411D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7D8EA56-5C34-4EAC-AEE5-7B331E3A8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6DBE2D8-18AD-413F-AB8F-2DC7AEE35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17604EC-E399-42BA-9860-F65139C2E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1B74E59-C1BD-4E06-B27B-936D304F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88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D1E3301-3F9C-4B8F-B5F3-3B054961E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8766AF0-9BEA-4C69-839A-039626B55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BA964B2-914B-4664-834B-D9D008BB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F7FFA7-93A0-4A22-81D8-544DA0F2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4F31749-B95B-48B9-8386-A17F00F2F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41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90A6C59-B522-4F16-B017-850D7093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F74DBC-08C0-4645-A6D9-8F96D0BB8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06DE7F7-9688-45A0-AB0C-BAD11B0C8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621827-BE28-4C8D-9ECE-FDFA162E3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AA178CD-28B8-4E50-ADE0-A16DCC8CF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355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73EA2E3-69AF-4C3D-832C-3B2F7E1A4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EDBE074-2297-43DF-99F6-A266A3DF9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E5D0C0F-2B5A-4E57-9BDB-813D39109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0EB42E5-8E80-4504-922B-BAA594182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AC56B37-D90F-4F4F-A85D-AAA9F618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8870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6BA5A8-E150-4003-A0F7-70105F354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C2C4A7-CB4F-448D-B79C-9F368A2285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64B49EA-80E5-40C8-906B-AFB71CDE93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198B572-851F-4A23-B3A7-82D95695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F5A35CB-1416-4C00-A12D-47C661B3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68CEA9B-58C0-438F-8E8A-21CF8723C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803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E7AAEF-57EC-45A7-8287-31930E447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AEECF9E-9FC4-4305-9382-EA4C21C1E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EF1B4B0-6C4C-4103-925B-D0D09C3CE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3ECF4784-0093-436C-A069-CC63B18CF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2EBEC8A-0A17-42B1-8BE1-AC402E6138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E8825225-5A52-473F-8E8A-A14A0FD0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90C549C5-275B-40D0-8D96-D65F5AAB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AA57531-49BD-497C-B02F-F5D5C42C7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32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C596D7-454C-42BE-A1AA-F444B0CA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4A46457-3874-46E0-95BE-89781309E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BA2F72B7-4456-4A79-9FA0-32FCD71A7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9A2D51E4-6C9D-43C5-B2D5-AE0A295C5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38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39E0FCF3-92B8-449E-A374-E87F3B8EE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EC424BE9-268C-45D5-A1DD-D60FF15F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D10108E-47B8-43E3-8346-BF07D600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30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3BD390-CBA1-4D76-91AD-B636D16D6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427045-FA04-45FE-9A46-44D8B7A40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B86E879-770C-466E-922F-3035036B7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81329A0-2F13-4EFA-ACB0-F2B77B9E6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727B4E7-197B-4BC5-A80B-647F4A255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87664DAF-9B8C-4DBD-BB19-34DC5C6A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0396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DD990E-763E-45F6-A65B-34E8D1A83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DAE5C0D-C951-49D2-8150-0C95DD187F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AD9B16D-E6E6-4AFF-BC37-35558CA09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5CF2329-A592-4666-9027-8B6384A71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371EDD4-0E55-40E7-A65E-DF82CEAA5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E53A620-F5D9-4B0F-858D-A5014C51B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687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2FE38A98-D07A-4EF3-ADB1-411A9AF6C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6592EEC-072E-452C-BC84-786786FCC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11FFA31-F5F3-4C87-A08D-CDB4A18A6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CC2C4-7C02-4441-8065-37E57D082076}" type="datetimeFigureOut">
              <a:rPr lang="hr-HR" smtClean="0"/>
              <a:t>15.10.2018.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27373C7-8D49-4512-95E8-FE17A63AE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26B35A-1625-4370-9093-FBE9B513D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B870-C772-4AA7-BD10-3D6FA2460DF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688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99B030-8FAE-4C97-88DD-92913B824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1343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dirty="0"/>
              <a:t>Obrada podataka – matematičke formule i funkcije</a:t>
            </a:r>
          </a:p>
        </p:txBody>
      </p:sp>
    </p:spTree>
    <p:extLst>
      <p:ext uri="{BB962C8B-B14F-4D97-AF65-F5344CB8AC3E}">
        <p14:creationId xmlns:p14="http://schemas.microsoft.com/office/powerpoint/2010/main" val="120295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539EA01-16EC-4DBB-AE3D-6CC530CBA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Formule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8007818-8744-4FB1-ABAB-B48028C36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upotrebljavaju se za zbrajanje, oduzimanje, množenje, dijeljenje ili uspoređivanje podataka u ćelijama radnog lista</a:t>
            </a:r>
          </a:p>
          <a:p>
            <a:endParaRPr lang="hr-HR" dirty="0"/>
          </a:p>
          <a:p>
            <a:r>
              <a:rPr lang="hr-HR" dirty="0"/>
              <a:t>počinje znakom jednakosti (=)</a:t>
            </a:r>
          </a:p>
          <a:p>
            <a:endParaRPr lang="hr-HR" dirty="0"/>
          </a:p>
          <a:p>
            <a:r>
              <a:rPr lang="hr-HR" dirty="0"/>
              <a:t>elementi formule: brojevne vrijednosti, adrese ćelija, operatori, funkcije i tekst</a:t>
            </a:r>
          </a:p>
        </p:txBody>
      </p:sp>
    </p:spTree>
    <p:extLst>
      <p:ext uri="{BB962C8B-B14F-4D97-AF65-F5344CB8AC3E}">
        <p14:creationId xmlns:p14="http://schemas.microsoft.com/office/powerpoint/2010/main" val="391469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1CFAF2-F0DA-4F64-B984-02D9E0382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Podatke kojima se koristimo u Excelovim formulama povezujemo operatorima.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766D1445-D796-4CED-B930-6606243885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259938"/>
              </p:ext>
            </p:extLst>
          </p:nvPr>
        </p:nvGraphicFramePr>
        <p:xfrm>
          <a:off x="371062" y="1955178"/>
          <a:ext cx="5367130" cy="34752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147">
                  <a:extLst>
                    <a:ext uri="{9D8B030D-6E8A-4147-A177-3AD203B41FA5}">
                      <a16:colId xmlns:a16="http://schemas.microsoft.com/office/drawing/2014/main" val="2374942777"/>
                    </a:ext>
                  </a:extLst>
                </a:gridCol>
                <a:gridCol w="1474426">
                  <a:extLst>
                    <a:ext uri="{9D8B030D-6E8A-4147-A177-3AD203B41FA5}">
                      <a16:colId xmlns:a16="http://schemas.microsoft.com/office/drawing/2014/main" val="2967746754"/>
                    </a:ext>
                  </a:extLst>
                </a:gridCol>
                <a:gridCol w="1467557">
                  <a:extLst>
                    <a:ext uri="{9D8B030D-6E8A-4147-A177-3AD203B41FA5}">
                      <a16:colId xmlns:a16="http://schemas.microsoft.com/office/drawing/2014/main" val="1850916063"/>
                    </a:ext>
                  </a:extLst>
                </a:gridCol>
              </a:tblGrid>
              <a:tr h="898232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VRSTE OPERATORA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OPERATOR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ZNAČENJE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366742"/>
                  </a:ext>
                </a:extLst>
              </a:tr>
              <a:tr h="368145">
                <a:tc rowSpan="7">
                  <a:txBody>
                    <a:bodyPr/>
                    <a:lstStyle/>
                    <a:p>
                      <a:pPr algn="ctr"/>
                      <a:r>
                        <a:rPr lang="hr-HR" dirty="0"/>
                        <a:t>Aritmetički operatori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zbrajanje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19303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oduzimanje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6866596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množenje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3000559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/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dijeljenje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316845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postotak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895541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^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potencija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686687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jednakost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5344790"/>
                  </a:ext>
                </a:extLst>
              </a:tr>
            </a:tbl>
          </a:graphicData>
        </a:graphic>
      </p:graphicFrame>
      <p:graphicFrame>
        <p:nvGraphicFramePr>
          <p:cNvPr id="6" name="Rezervirano mjesto sadržaja 3">
            <a:extLst>
              <a:ext uri="{FF2B5EF4-FFF2-40B4-BE49-F238E27FC236}">
                <a16:creationId xmlns:a16="http://schemas.microsoft.com/office/drawing/2014/main" id="{E7D5DC4F-558C-4528-91EA-167F976091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819909"/>
              </p:ext>
            </p:extLst>
          </p:nvPr>
        </p:nvGraphicFramePr>
        <p:xfrm>
          <a:off x="5986669" y="2323667"/>
          <a:ext cx="5627576" cy="4227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2830">
                  <a:extLst>
                    <a:ext uri="{9D8B030D-6E8A-4147-A177-3AD203B41FA5}">
                      <a16:colId xmlns:a16="http://schemas.microsoft.com/office/drawing/2014/main" val="2374942777"/>
                    </a:ext>
                  </a:extLst>
                </a:gridCol>
                <a:gridCol w="1545974">
                  <a:extLst>
                    <a:ext uri="{9D8B030D-6E8A-4147-A177-3AD203B41FA5}">
                      <a16:colId xmlns:a16="http://schemas.microsoft.com/office/drawing/2014/main" val="2967746754"/>
                    </a:ext>
                  </a:extLst>
                </a:gridCol>
                <a:gridCol w="1538772">
                  <a:extLst>
                    <a:ext uri="{9D8B030D-6E8A-4147-A177-3AD203B41FA5}">
                      <a16:colId xmlns:a16="http://schemas.microsoft.com/office/drawing/2014/main" val="1850916063"/>
                    </a:ext>
                  </a:extLst>
                </a:gridCol>
              </a:tblGrid>
              <a:tr h="898232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VRSTE OPERATORA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OPERATOR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ZNAČENJE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366742"/>
                  </a:ext>
                </a:extLst>
              </a:tr>
              <a:tr h="368145">
                <a:tc rowSpan="5">
                  <a:txBody>
                    <a:bodyPr/>
                    <a:lstStyle/>
                    <a:p>
                      <a:pPr algn="ctr"/>
                      <a:r>
                        <a:rPr lang="hr-HR" dirty="0"/>
                        <a:t>Operatori usporedbe vrijednosti u ćelijama (istina ili laži)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veće 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19303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&lt;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manje 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6866596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&gt;=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veće ili jednako 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3000559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&lt;=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manje ili jednako od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48316845"/>
                  </a:ext>
                </a:extLst>
              </a:tr>
              <a:tr h="368145"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&lt;&gt;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različito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1895541"/>
                  </a:ext>
                </a:extLst>
              </a:tr>
              <a:tr h="368145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Tekstualni operator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&amp;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/>
                        <a:t>spaja tekst iz dviju ili više ćelija u jednu cjelinu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25344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71D930-07AA-4D4D-98B6-D7CEFEF4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Funkcije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7363A7-9E5C-4B46-AC4D-CDE170D75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unaprijed definirane formule koje izvode izračune s pomoću određenih vrijednosti točno zadanim redoslijedom</a:t>
            </a:r>
          </a:p>
          <a:p>
            <a:endParaRPr lang="hr-HR" dirty="0"/>
          </a:p>
          <a:p>
            <a:r>
              <a:rPr lang="hr-HR" dirty="0"/>
              <a:t>naziv funkcije – naznačuje što funkcija treba izračunati</a:t>
            </a:r>
          </a:p>
          <a:p>
            <a:endParaRPr lang="hr-HR" dirty="0"/>
          </a:p>
          <a:p>
            <a:r>
              <a:rPr lang="hr-HR" dirty="0"/>
              <a:t>argument funkcije </a:t>
            </a:r>
          </a:p>
          <a:p>
            <a:pPr marL="457200" lvl="1" indent="0">
              <a:buNone/>
            </a:pPr>
            <a:r>
              <a:rPr lang="hr-HR" dirty="0"/>
              <a:t>- podatci koji se koriste u izračunima</a:t>
            </a:r>
          </a:p>
          <a:p>
            <a:pPr marL="457200" lvl="1" indent="0">
              <a:buNone/>
            </a:pPr>
            <a:r>
              <a:rPr lang="hr-HR" dirty="0"/>
              <a:t>- brojevi, tekst, adrese ćelija, konstante, formule ili druge funkcije</a:t>
            </a:r>
          </a:p>
        </p:txBody>
      </p:sp>
    </p:spTree>
    <p:extLst>
      <p:ext uri="{BB962C8B-B14F-4D97-AF65-F5344CB8AC3E}">
        <p14:creationId xmlns:p14="http://schemas.microsoft.com/office/powerpoint/2010/main" val="2405209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300DC42-846E-488D-84E8-190442FCD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Sintaksa funkcije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93D600-36B8-4EFE-B41F-4083FA195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666" y="3108514"/>
            <a:ext cx="10515600" cy="4351338"/>
          </a:xfrm>
        </p:spPr>
        <p:txBody>
          <a:bodyPr/>
          <a:lstStyle/>
          <a:p>
            <a:r>
              <a:rPr lang="hr-HR" dirty="0"/>
              <a:t>znak jednakosti (=)</a:t>
            </a:r>
          </a:p>
          <a:p>
            <a:r>
              <a:rPr lang="hr-HR" dirty="0"/>
              <a:t>naziv funkcije</a:t>
            </a:r>
          </a:p>
          <a:p>
            <a:r>
              <a:rPr lang="hr-HR" dirty="0"/>
              <a:t>otvorena obla zagrada</a:t>
            </a:r>
          </a:p>
          <a:p>
            <a:r>
              <a:rPr lang="hr-HR" dirty="0"/>
              <a:t>argumenti funkcije odvojeni točkama sa zarezima ili dvotočkom</a:t>
            </a:r>
          </a:p>
          <a:p>
            <a:r>
              <a:rPr lang="hr-HR" dirty="0"/>
              <a:t>zatvorena obla zagrada</a:t>
            </a:r>
          </a:p>
        </p:txBody>
      </p:sp>
      <p:pic>
        <p:nvPicPr>
          <p:cNvPr id="5" name="Slika 4" descr="Slika na kojoj se prikazuje snimka zaslona&#10;&#10;Opis je generiran uz visoku pouzdanost">
            <a:extLst>
              <a:ext uri="{FF2B5EF4-FFF2-40B4-BE49-F238E27FC236}">
                <a16:creationId xmlns:a16="http://schemas.microsoft.com/office/drawing/2014/main" id="{8AE28873-92F0-40F9-8C1F-38EBEAB77D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458" y="1293173"/>
            <a:ext cx="5857398" cy="244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37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0C6A98F2-1865-4F85-80DD-572A678D4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619469"/>
              </p:ext>
            </p:extLst>
          </p:nvPr>
        </p:nvGraphicFramePr>
        <p:xfrm>
          <a:off x="380621" y="733313"/>
          <a:ext cx="11233623" cy="53221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7486">
                  <a:extLst>
                    <a:ext uri="{9D8B030D-6E8A-4147-A177-3AD203B41FA5}">
                      <a16:colId xmlns:a16="http://schemas.microsoft.com/office/drawing/2014/main" val="1085514112"/>
                    </a:ext>
                  </a:extLst>
                </a:gridCol>
                <a:gridCol w="5781596">
                  <a:extLst>
                    <a:ext uri="{9D8B030D-6E8A-4147-A177-3AD203B41FA5}">
                      <a16:colId xmlns:a16="http://schemas.microsoft.com/office/drawing/2014/main" val="2245384373"/>
                    </a:ext>
                  </a:extLst>
                </a:gridCol>
                <a:gridCol w="3744541">
                  <a:extLst>
                    <a:ext uri="{9D8B030D-6E8A-4147-A177-3AD203B41FA5}">
                      <a16:colId xmlns:a16="http://schemas.microsoft.com/office/drawing/2014/main" val="3596421257"/>
                    </a:ext>
                  </a:extLst>
                </a:gridCol>
              </a:tblGrid>
              <a:tr h="494986"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FUNKCIJA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ULOGA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b="1" dirty="0"/>
                        <a:t>PRIMJER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188521"/>
                  </a:ext>
                </a:extLst>
              </a:tr>
              <a:tr h="450376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SUM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zbraja sve brojeve u označenom rasponu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=SUM(A1:D4)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491500"/>
                  </a:ext>
                </a:extLst>
              </a:tr>
              <a:tr h="614149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AVERAGE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izračunava i ispisuje prosječnu vrijednost u označenome rasponu ćelija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=AVERAGE(A1:D4)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210519"/>
                  </a:ext>
                </a:extLst>
              </a:tr>
              <a:tr h="465388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MAX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izdvaja najveći podatak u označenome rasponu ćelija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=MAX(A1:D4)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0545765"/>
                  </a:ext>
                </a:extLst>
              </a:tr>
              <a:tr h="450376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izdvaja najmanji podatak u označenome rasponu ćelija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=MIN(A1:D4)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6479425"/>
                  </a:ext>
                </a:extLst>
              </a:tr>
              <a:tr h="450376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COUNT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prikazuje broj ćelija koje sadržavaju brojeve i brojčane vrijednosti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=COUNT(A1:D4)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6156689"/>
                  </a:ext>
                </a:extLst>
              </a:tr>
              <a:tr h="450376">
                <a:tc rowSpan="2">
                  <a:txBody>
                    <a:bodyPr/>
                    <a:lstStyle/>
                    <a:p>
                      <a:pPr algn="ctr"/>
                      <a:r>
                        <a:rPr lang="hr-HR" dirty="0"/>
                        <a:t>ROUND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zaokružuje decimalni broj na cijeli broj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=ROUND(A1;0)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7275161"/>
                  </a:ext>
                </a:extLst>
              </a:tr>
              <a:tr h="450376">
                <a:tc vMerge="1">
                  <a:txBody>
                    <a:bodyPr/>
                    <a:lstStyle/>
                    <a:p>
                      <a:pPr algn="ctr"/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zaokružuje decimalni broj na određeni broj znamenki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=ROUND(A1;2)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846399"/>
                  </a:ext>
                </a:extLst>
              </a:tr>
              <a:tr h="450376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provjerava je li uvjet ispunjen i vraća prvu vrijednost ako je uvjet ispunjen ili drugu ako uvjet ispunjen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=IF(A1&gt;D4;”A1 je veće od D4”;”A1 je manje od D4”)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045946"/>
                  </a:ext>
                </a:extLst>
              </a:tr>
              <a:tr h="450376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TODAY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vraća trenutačni datum oblikovan kao datum (nema argumenta)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=TODAY()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8838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79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79498A-D06F-431C-AE81-F229769B0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Istražite…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22DA1A-EC01-4CA4-BE5F-A2ADFBE14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38233"/>
            <a:ext cx="5157787" cy="3951430"/>
          </a:xfrm>
        </p:spPr>
        <p:txBody>
          <a:bodyPr>
            <a:normAutofit/>
          </a:bodyPr>
          <a:lstStyle/>
          <a:p>
            <a:r>
              <a:rPr lang="hr-HR" sz="3600" dirty="0"/>
              <a:t>SUMIF</a:t>
            </a:r>
          </a:p>
          <a:p>
            <a:r>
              <a:rPr lang="hr-HR" sz="3600" dirty="0"/>
              <a:t>COUNTIF</a:t>
            </a:r>
          </a:p>
          <a:p>
            <a:r>
              <a:rPr lang="hr-HR" sz="3600" dirty="0"/>
              <a:t>ROUNDIF</a:t>
            </a:r>
          </a:p>
          <a:p>
            <a:r>
              <a:rPr lang="hr-HR" sz="3600" dirty="0"/>
              <a:t>MOD</a:t>
            </a:r>
          </a:p>
          <a:p>
            <a:r>
              <a:rPr lang="hr-HR" sz="3600" dirty="0"/>
              <a:t>PRODUCT</a:t>
            </a:r>
          </a:p>
          <a:p>
            <a:endParaRPr lang="hr-HR" dirty="0"/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4CC7A422-4549-4409-BBFA-6FAC083012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38233"/>
            <a:ext cx="5183188" cy="3951430"/>
          </a:xfrm>
        </p:spPr>
        <p:txBody>
          <a:bodyPr>
            <a:normAutofit/>
          </a:bodyPr>
          <a:lstStyle/>
          <a:p>
            <a:r>
              <a:rPr lang="hr-HR" sz="3600" dirty="0"/>
              <a:t>MID</a:t>
            </a:r>
          </a:p>
          <a:p>
            <a:r>
              <a:rPr lang="hr-HR" sz="3600" dirty="0"/>
              <a:t>COUNTIFS</a:t>
            </a:r>
          </a:p>
          <a:p>
            <a:r>
              <a:rPr lang="hr-HR" sz="3600" dirty="0"/>
              <a:t>INT</a:t>
            </a:r>
          </a:p>
          <a:p>
            <a:r>
              <a:rPr lang="hr-HR" sz="3600" dirty="0"/>
              <a:t>NOW</a:t>
            </a:r>
          </a:p>
          <a:p>
            <a:r>
              <a:rPr lang="hr-HR" sz="3600" dirty="0"/>
              <a:t>COUNTA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4251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9C4BB5-7358-47FA-AFE2-F97B08F39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Popis grešaka i primjeri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9ACA8150-CB29-4B00-BB64-0EC00EEFC8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422386"/>
              </p:ext>
            </p:extLst>
          </p:nvPr>
        </p:nvGraphicFramePr>
        <p:xfrm>
          <a:off x="483357" y="1839271"/>
          <a:ext cx="5275998" cy="2882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6080">
                  <a:extLst>
                    <a:ext uri="{9D8B030D-6E8A-4147-A177-3AD203B41FA5}">
                      <a16:colId xmlns:a16="http://schemas.microsoft.com/office/drawing/2014/main" val="3182528415"/>
                    </a:ext>
                  </a:extLst>
                </a:gridCol>
                <a:gridCol w="4219918">
                  <a:extLst>
                    <a:ext uri="{9D8B030D-6E8A-4147-A177-3AD203B41FA5}">
                      <a16:colId xmlns:a16="http://schemas.microsoft.com/office/drawing/2014/main" val="2849357326"/>
                    </a:ext>
                  </a:extLst>
                </a:gridCol>
              </a:tblGrid>
              <a:tr h="1299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#VRIJ! </a:t>
                      </a:r>
                      <a:r>
                        <a:rPr lang="hr-HR" sz="1050" dirty="0"/>
                        <a:t>(#VRIJEDNOST!)</a:t>
                      </a:r>
                      <a:endParaRPr lang="hr-H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21224"/>
                  </a:ext>
                </a:extLst>
              </a:tr>
              <a:tr h="14193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#DIJ/0!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96922"/>
                  </a:ext>
                </a:extLst>
              </a:tr>
            </a:tbl>
          </a:graphicData>
        </a:graphic>
      </p:graphicFrame>
      <p:pic>
        <p:nvPicPr>
          <p:cNvPr id="6" name="Slika 5" descr="Slika na kojoj se prikazuje snimka zaslona, nebo&#10;&#10;Opis je generiran uz visoku pouzdanost">
            <a:extLst>
              <a:ext uri="{FF2B5EF4-FFF2-40B4-BE49-F238E27FC236}">
                <a16:creationId xmlns:a16="http://schemas.microsoft.com/office/drawing/2014/main" id="{EB77DE52-00CE-40DA-8CE2-0AA0EA577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868" y="1983501"/>
            <a:ext cx="3486637" cy="1152686"/>
          </a:xfrm>
          <a:prstGeom prst="rect">
            <a:avLst/>
          </a:prstGeom>
        </p:spPr>
      </p:pic>
      <p:pic>
        <p:nvPicPr>
          <p:cNvPr id="8" name="Slika 7" descr="Slika na kojoj se prikazuje snimka zaslona&#10;&#10;Opis je generiran uz vrlo visoku pouzdanost">
            <a:extLst>
              <a:ext uri="{FF2B5EF4-FFF2-40B4-BE49-F238E27FC236}">
                <a16:creationId xmlns:a16="http://schemas.microsoft.com/office/drawing/2014/main" id="{3E780A29-FB95-4FEA-817A-5C53D96C6C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867" y="3429000"/>
            <a:ext cx="3486637" cy="1168297"/>
          </a:xfrm>
          <a:prstGeom prst="rect">
            <a:avLst/>
          </a:prstGeom>
        </p:spPr>
      </p:pic>
      <p:pic>
        <p:nvPicPr>
          <p:cNvPr id="10" name="Slika 9" descr="Slika na kojoj se prikazuje snimka zaslona&#10;&#10;Opis je generiran uz vrlo visoku pouzdanost">
            <a:extLst>
              <a:ext uri="{FF2B5EF4-FFF2-40B4-BE49-F238E27FC236}">
                <a16:creationId xmlns:a16="http://schemas.microsoft.com/office/drawing/2014/main" id="{8D62D458-0004-4A70-B542-ACE0883A6F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449" y="1983501"/>
            <a:ext cx="3486637" cy="1143909"/>
          </a:xfrm>
          <a:prstGeom prst="rect">
            <a:avLst/>
          </a:prstGeom>
        </p:spPr>
      </p:pic>
      <p:graphicFrame>
        <p:nvGraphicFramePr>
          <p:cNvPr id="11" name="Rezervirano mjesto sadržaja 3">
            <a:extLst>
              <a:ext uri="{FF2B5EF4-FFF2-40B4-BE49-F238E27FC236}">
                <a16:creationId xmlns:a16="http://schemas.microsoft.com/office/drawing/2014/main" id="{ED881E96-A4EA-4785-97CB-8A898D092E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468554"/>
              </p:ext>
            </p:extLst>
          </p:nvPr>
        </p:nvGraphicFramePr>
        <p:xfrm>
          <a:off x="6096000" y="1843847"/>
          <a:ext cx="5275998" cy="28824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6080">
                  <a:extLst>
                    <a:ext uri="{9D8B030D-6E8A-4147-A177-3AD203B41FA5}">
                      <a16:colId xmlns:a16="http://schemas.microsoft.com/office/drawing/2014/main" val="3182528415"/>
                    </a:ext>
                  </a:extLst>
                </a:gridCol>
                <a:gridCol w="4219918">
                  <a:extLst>
                    <a:ext uri="{9D8B030D-6E8A-4147-A177-3AD203B41FA5}">
                      <a16:colId xmlns:a16="http://schemas.microsoft.com/office/drawing/2014/main" val="2849357326"/>
                    </a:ext>
                  </a:extLst>
                </a:gridCol>
              </a:tblGrid>
              <a:tr h="12997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#NAZIV?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21224"/>
                  </a:ext>
                </a:extLst>
              </a:tr>
              <a:tr h="14193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/>
                        <a:t>#REF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496922"/>
                  </a:ext>
                </a:extLst>
              </a:tr>
            </a:tbl>
          </a:graphicData>
        </a:graphic>
      </p:graphicFrame>
      <p:pic>
        <p:nvPicPr>
          <p:cNvPr id="13" name="Slika 12" descr="Slika na kojoj se prikazuje snimka zaslona&#10;&#10;Opis je generiran uz vrlo visoku pouzdanost">
            <a:extLst>
              <a:ext uri="{FF2B5EF4-FFF2-40B4-BE49-F238E27FC236}">
                <a16:creationId xmlns:a16="http://schemas.microsoft.com/office/drawing/2014/main" id="{5A6F18E0-B1EA-4BC1-B132-9C79DFFF72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449" y="3408057"/>
            <a:ext cx="3486637" cy="11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3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97AC49-7D3E-497D-BAF4-12BB84E1A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Adrese ćelija</a:t>
            </a: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41B20D61-7E28-4306-966D-2921B7993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743407"/>
              </p:ext>
            </p:extLst>
          </p:nvPr>
        </p:nvGraphicFramePr>
        <p:xfrm>
          <a:off x="1620671" y="1690688"/>
          <a:ext cx="3060511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511">
                  <a:extLst>
                    <a:ext uri="{9D8B030D-6E8A-4147-A177-3AD203B41FA5}">
                      <a16:colId xmlns:a16="http://schemas.microsoft.com/office/drawing/2014/main" val="2764788110"/>
                    </a:ext>
                  </a:extLst>
                </a:gridCol>
              </a:tblGrid>
              <a:tr h="662782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RELATIVNA ADRESA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5602027"/>
                  </a:ext>
                </a:extLst>
              </a:tr>
              <a:tr h="662782">
                <a:tc>
                  <a:txBody>
                    <a:bodyPr/>
                    <a:lstStyle/>
                    <a:p>
                      <a:pPr algn="ctr"/>
                      <a:r>
                        <a:rPr lang="hr-HR" sz="4400" dirty="0"/>
                        <a:t>=B2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7368107"/>
                  </a:ext>
                </a:extLst>
              </a:tr>
            </a:tbl>
          </a:graphicData>
        </a:graphic>
      </p:graphicFrame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765BAB33-0857-475F-B8A2-7E8813230B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083965"/>
              </p:ext>
            </p:extLst>
          </p:nvPr>
        </p:nvGraphicFramePr>
        <p:xfrm>
          <a:off x="6000465" y="1673948"/>
          <a:ext cx="3266365" cy="172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66365">
                  <a:extLst>
                    <a:ext uri="{9D8B030D-6E8A-4147-A177-3AD203B41FA5}">
                      <a16:colId xmlns:a16="http://schemas.microsoft.com/office/drawing/2014/main" val="2764788110"/>
                    </a:ext>
                  </a:extLst>
                </a:gridCol>
              </a:tblGrid>
              <a:tr h="778740">
                <a:tc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APSOLUTNA ADRESA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5602027"/>
                  </a:ext>
                </a:extLst>
              </a:tr>
              <a:tr h="778740">
                <a:tc>
                  <a:txBody>
                    <a:bodyPr/>
                    <a:lstStyle/>
                    <a:p>
                      <a:pPr algn="ctr"/>
                      <a:r>
                        <a:rPr lang="hr-HR" sz="4400" dirty="0"/>
                        <a:t>=$B$2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7368107"/>
                  </a:ext>
                </a:extLst>
              </a:tr>
            </a:tbl>
          </a:graphicData>
        </a:graphic>
      </p:graphicFrame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08702129-C7CB-4456-92D4-E4B4BA35AA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680349"/>
              </p:ext>
            </p:extLst>
          </p:nvPr>
        </p:nvGraphicFramePr>
        <p:xfrm>
          <a:off x="2072752" y="3673763"/>
          <a:ext cx="6620872" cy="27631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0436">
                  <a:extLst>
                    <a:ext uri="{9D8B030D-6E8A-4147-A177-3AD203B41FA5}">
                      <a16:colId xmlns:a16="http://schemas.microsoft.com/office/drawing/2014/main" val="2764788110"/>
                    </a:ext>
                  </a:extLst>
                </a:gridCol>
                <a:gridCol w="3310436">
                  <a:extLst>
                    <a:ext uri="{9D8B030D-6E8A-4147-A177-3AD203B41FA5}">
                      <a16:colId xmlns:a16="http://schemas.microsoft.com/office/drawing/2014/main" val="2088953346"/>
                    </a:ext>
                  </a:extLst>
                </a:gridCol>
              </a:tblGrid>
              <a:tr h="921039">
                <a:tc gridSpan="2">
                  <a:txBody>
                    <a:bodyPr/>
                    <a:lstStyle/>
                    <a:p>
                      <a:pPr algn="ctr"/>
                      <a:r>
                        <a:rPr lang="hr-HR" sz="2800" b="1" dirty="0">
                          <a:solidFill>
                            <a:srgbClr val="FF0000"/>
                          </a:solidFill>
                        </a:rPr>
                        <a:t>MJEŠOVITE ADRESE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602027"/>
                  </a:ext>
                </a:extLst>
              </a:tr>
              <a:tr h="921039">
                <a:tc>
                  <a:txBody>
                    <a:bodyPr/>
                    <a:lstStyle/>
                    <a:p>
                      <a:pPr algn="ctr"/>
                      <a:r>
                        <a:rPr lang="hr-HR" sz="4400" dirty="0"/>
                        <a:t>=$B2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4400" dirty="0"/>
                        <a:t>=B$2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7368107"/>
                  </a:ext>
                </a:extLst>
              </a:tr>
              <a:tr h="921039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apsolutna adresa stupca B i relativna adresa retka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000" dirty="0"/>
                        <a:t>relativna adresa stupca B i apsolutna adresa retka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6704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234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412</Words>
  <Application>Microsoft Office PowerPoint</Application>
  <PresentationFormat>Široki zaslon</PresentationFormat>
  <Paragraphs>119</Paragraphs>
  <Slides>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Obrada podataka – matematičke formule i funkcije</vt:lpstr>
      <vt:lpstr>Formule</vt:lpstr>
      <vt:lpstr>Podatke kojima se koristimo u Excelovim formulama povezujemo operatorima.</vt:lpstr>
      <vt:lpstr>Funkcije</vt:lpstr>
      <vt:lpstr>Sintaksa funkcije</vt:lpstr>
      <vt:lpstr>PowerPoint prezentacija</vt:lpstr>
      <vt:lpstr>Istražite…</vt:lpstr>
      <vt:lpstr>Popis grešaka i primjeri</vt:lpstr>
      <vt:lpstr>Adrese ćelija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Obrada podataka – matematičke formule i funkcije</dc:title>
  <dc:creator>Martina Špejić</dc:creator>
  <cp:lastModifiedBy>Martina Špejić</cp:lastModifiedBy>
  <cp:revision>16</cp:revision>
  <dcterms:created xsi:type="dcterms:W3CDTF">2018-10-15T18:37:37Z</dcterms:created>
  <dcterms:modified xsi:type="dcterms:W3CDTF">2018-10-16T02:10:20Z</dcterms:modified>
</cp:coreProperties>
</file>