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642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330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0440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8717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2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4463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8887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5178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748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404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935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646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838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970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420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132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534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5BF4B-10CE-4FC1-8018-66C8C3626460}" type="datetimeFigureOut">
              <a:rPr lang="hr-HR" smtClean="0"/>
              <a:t>11.9.2018.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89B00-37B6-4B43-B2CD-25C78368D8D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8196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3E28F3-7128-40FF-BF6D-60A94BA5B0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dirty="0">
                <a:latin typeface="Bahnschrift SemiLight" panose="020B0502040204020203" pitchFamily="34" charset="0"/>
              </a:rPr>
              <a:t>Internet – život na mreži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2081E6A-8572-48D5-B07B-EF8A7CE803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7176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A6A79C-56F1-4E6D-B43B-999FB70E9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311427"/>
            <a:ext cx="9905998" cy="1478570"/>
          </a:xfrm>
        </p:spPr>
        <p:txBody>
          <a:bodyPr>
            <a:normAutofit/>
          </a:bodyPr>
          <a:lstStyle/>
          <a:p>
            <a:r>
              <a:rPr lang="hr-HR" sz="4400" dirty="0"/>
              <a:t>Vrste poslužitelja i protokola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2C34C0B-708E-4D9E-A708-80572F3C3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97496"/>
            <a:ext cx="10308466" cy="5049077"/>
          </a:xfrm>
        </p:spPr>
        <p:txBody>
          <a:bodyPr>
            <a:noAutofit/>
          </a:bodyPr>
          <a:lstStyle/>
          <a:p>
            <a:r>
              <a:rPr lang="hr-HR" sz="2800" dirty="0"/>
              <a:t>Poslužitelji se razlikuju prema vrsti usluge koju pružaju korisnicima.</a:t>
            </a:r>
          </a:p>
          <a:p>
            <a:r>
              <a:rPr lang="hr-HR" sz="2800" dirty="0"/>
              <a:t>Svaku vrstu usluge omogućuje jedna od normi za prijenos podataka (</a:t>
            </a:r>
            <a:r>
              <a:rPr lang="hr-HR" sz="2800" dirty="0" err="1"/>
              <a:t>protocol</a:t>
            </a:r>
            <a:r>
              <a:rPr lang="hr-HR" sz="2800" dirty="0"/>
              <a:t>).</a:t>
            </a:r>
          </a:p>
          <a:p>
            <a:endParaRPr lang="hr-HR" sz="2800" dirty="0"/>
          </a:p>
          <a:p>
            <a:r>
              <a:rPr lang="hr-HR" sz="2800" dirty="0"/>
              <a:t>Protokol je svojevrsni jezik s pomoću kojega komuniciraju računala u mreži. </a:t>
            </a:r>
          </a:p>
          <a:p>
            <a:endParaRPr lang="hr-HR" sz="2800" dirty="0"/>
          </a:p>
          <a:p>
            <a:r>
              <a:rPr lang="hr-HR" sz="2800" dirty="0"/>
              <a:t>Koji će se protokol upotrebljavati u komunikaciji, ovisi o vrsti poslužitelja.</a:t>
            </a:r>
          </a:p>
        </p:txBody>
      </p:sp>
    </p:spTree>
    <p:extLst>
      <p:ext uri="{BB962C8B-B14F-4D97-AF65-F5344CB8AC3E}">
        <p14:creationId xmlns:p14="http://schemas.microsoft.com/office/powerpoint/2010/main" val="338407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B0EC58-309E-4494-92C2-0C16D341D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Vrste poslužitelja i protokola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F37554B7-9443-40F2-B6EC-FB30F8B8F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493338"/>
              </p:ext>
            </p:extLst>
          </p:nvPr>
        </p:nvGraphicFramePr>
        <p:xfrm>
          <a:off x="930965" y="2673764"/>
          <a:ext cx="105156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5522">
                  <a:extLst>
                    <a:ext uri="{9D8B030D-6E8A-4147-A177-3AD203B41FA5}">
                      <a16:colId xmlns:a16="http://schemas.microsoft.com/office/drawing/2014/main" val="173152777"/>
                    </a:ext>
                  </a:extLst>
                </a:gridCol>
                <a:gridCol w="1457739">
                  <a:extLst>
                    <a:ext uri="{9D8B030D-6E8A-4147-A177-3AD203B41FA5}">
                      <a16:colId xmlns:a16="http://schemas.microsoft.com/office/drawing/2014/main" val="494588753"/>
                    </a:ext>
                  </a:extLst>
                </a:gridCol>
                <a:gridCol w="3972339">
                  <a:extLst>
                    <a:ext uri="{9D8B030D-6E8A-4147-A177-3AD203B41FA5}">
                      <a16:colId xmlns:a16="http://schemas.microsoft.com/office/drawing/2014/main" val="38784681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400" b="1" dirty="0">
                          <a:solidFill>
                            <a:srgbClr val="FFFF00"/>
                          </a:solidFill>
                        </a:rPr>
                        <a:t>VRSTA POSLUŽITELJA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r-HR" sz="2400" b="1" dirty="0">
                          <a:solidFill>
                            <a:srgbClr val="FFFF00"/>
                          </a:solidFill>
                        </a:rPr>
                        <a:t>NORMA - PROTOKOL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836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>
                          <a:solidFill>
                            <a:srgbClr val="FF0000"/>
                          </a:solidFill>
                        </a:rPr>
                        <a:t>Poslužitelj mrežnih stranica (WEB server)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HTTP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HIPERTEXT TRANSFER PROTOCOL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060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>
                          <a:solidFill>
                            <a:srgbClr val="FF0000"/>
                          </a:solidFill>
                        </a:rPr>
                        <a:t>Poslužitelj datoteka (FILE server)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FTP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FILE TRANSFER PROTOCOL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417943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r>
                        <a:rPr lang="hr-HR" sz="2400" dirty="0">
                          <a:solidFill>
                            <a:srgbClr val="FF0000"/>
                          </a:solidFill>
                        </a:rPr>
                        <a:t>Poslužitelj e – pošte (MAIL server)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SMTP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SIMPLE MAIL TRANSFER PROTOCOL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86344066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POP3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/>
                        <a:t>POST OFFICE PROTOCOL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343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48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0C6536-C1FE-4215-892A-D438538E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/>
              <a:t>Internet je…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3722A05-D91B-444B-B4E7-F68E81174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dirty="0"/>
              <a:t>najveća</a:t>
            </a:r>
          </a:p>
          <a:p>
            <a:pPr algn="ctr"/>
            <a:r>
              <a:rPr lang="hr-HR" sz="3200" dirty="0"/>
              <a:t>globalna</a:t>
            </a:r>
          </a:p>
          <a:p>
            <a:pPr algn="ctr"/>
            <a:r>
              <a:rPr lang="hr-HR" sz="3200" dirty="0"/>
              <a:t>svjetska</a:t>
            </a:r>
            <a:br>
              <a:rPr lang="hr-HR" sz="3200" dirty="0"/>
            </a:br>
            <a:endParaRPr lang="hr-HR" sz="3200" dirty="0"/>
          </a:p>
          <a:p>
            <a:pPr marL="0" indent="0" algn="ctr">
              <a:buNone/>
            </a:pPr>
            <a:r>
              <a:rPr lang="hr-HR" sz="3200" dirty="0"/>
              <a:t>računalna mreža sastavljena od velikog broja manjih računalnih mreža.</a:t>
            </a:r>
          </a:p>
        </p:txBody>
      </p:sp>
    </p:spTree>
    <p:extLst>
      <p:ext uri="{BB962C8B-B14F-4D97-AF65-F5344CB8AC3E}">
        <p14:creationId xmlns:p14="http://schemas.microsoft.com/office/powerpoint/2010/main" val="40492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96410FE1-8E65-4346-B8AC-242B77B95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dirty="0"/>
              <a:t>Jezik mreže, protokoli</a:t>
            </a:r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3C06BD01-2F5C-4EE6-9A46-273E6463B1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78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BA928C-C9D4-4B65-80E1-B80D2C15F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Surađujući i radeći u paru, istražite i zajednički riješite sljedeće zadatke: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0454D6-7D0C-43FC-8D32-BAC4C0D04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149440" cy="436334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/>
              <a:t>Koristeći računalo, pronađite najnovije podatke o broju korisnika interneta u Hrvatskoj. Zapišite rezultate istraživanja uz navođenje izvora podataka.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Podatke o broju korisnika interneta usporedi s državom EU čiji je broj stanovnika najbliži broju stanovnika Hrvatske.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Uspoređujući broj korisnika interneta u državama EU, u odnosu na broj stanovnika tih država, po vašoj slobodnoj procjeni, najviše je korisnika interneta u  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6712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C9E99A-4F16-43C2-8A91-6425B5237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Korisničko – poslužiteljski model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D57DF9-E748-4293-AEE0-3C4DE4B4B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dirty="0"/>
              <a:t>utemeljen je na neravnopravnom odnosu između dviju vrsta računala na mreži te podijeli uloga među njima.</a:t>
            </a:r>
          </a:p>
          <a:p>
            <a:r>
              <a:rPr lang="hr-HR" dirty="0"/>
              <a:t>Računalo korisnik (</a:t>
            </a:r>
            <a:r>
              <a:rPr lang="hr-HR" dirty="0" err="1"/>
              <a:t>client</a:t>
            </a:r>
            <a:r>
              <a:rPr lang="hr-HR" dirty="0"/>
              <a:t>) - </a:t>
            </a:r>
          </a:p>
          <a:p>
            <a:pPr lvl="1"/>
            <a:r>
              <a:rPr lang="hr-HR" dirty="0"/>
              <a:t>uvijek počinje komunikaciju s poslužiteljem </a:t>
            </a:r>
          </a:p>
          <a:p>
            <a:pPr lvl="1"/>
            <a:r>
              <a:rPr lang="hr-HR" dirty="0"/>
              <a:t>uloga mu je traženje podataka, usluga ili obavljanja nekog zadatka</a:t>
            </a:r>
          </a:p>
          <a:p>
            <a:r>
              <a:rPr lang="hr-HR" dirty="0"/>
              <a:t>Računalo poslužitelj (server) – </a:t>
            </a:r>
          </a:p>
          <a:p>
            <a:pPr lvl="1"/>
            <a:r>
              <a:rPr lang="hr-HR" dirty="0"/>
              <a:t>uvijek čeka zahtjev korisnika</a:t>
            </a:r>
          </a:p>
          <a:p>
            <a:pPr lvl="1"/>
            <a:r>
              <a:rPr lang="hr-HR" dirty="0"/>
              <a:t>uloga mu je obavljanje nekog zadatka ili usluge na zahtjev korisnika</a:t>
            </a:r>
          </a:p>
        </p:txBody>
      </p:sp>
    </p:spTree>
    <p:extLst>
      <p:ext uri="{BB962C8B-B14F-4D97-AF65-F5344CB8AC3E}">
        <p14:creationId xmlns:p14="http://schemas.microsoft.com/office/powerpoint/2010/main" val="286139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BBE8E7-AD92-4C41-AAAC-E4E052F82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Korisničko – poslužiteljski model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FD45EE-CB16-4788-AE1B-9BFEC00A9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7183"/>
            <a:ext cx="10515600" cy="3539780"/>
          </a:xfrm>
        </p:spPr>
        <p:txBody>
          <a:bodyPr/>
          <a:lstStyle/>
          <a:p>
            <a:r>
              <a:rPr lang="hr-HR" sz="3200" dirty="0"/>
              <a:t>Računalna mreža – medij koji žično ili bežično povezuje računalo poslužitelj s računalom korisnikom ostvarujući na taj način njihovu komunikaciju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743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181C51-E0C7-47B1-80F1-623B86B7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Komunikacija korisnik - poslužitelj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DDFC802-95AC-4EEB-9A4C-24399D661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2097088"/>
            <a:ext cx="10215701" cy="4475990"/>
          </a:xfrm>
        </p:spPr>
        <p:txBody>
          <a:bodyPr>
            <a:normAutofit fontScale="92500" lnSpcReduction="10000"/>
          </a:bodyPr>
          <a:lstStyle/>
          <a:p>
            <a:r>
              <a:rPr lang="hr-HR" sz="2600" dirty="0"/>
              <a:t>Poslužitelj je u stanju čekanja, tj. čeka da neki korisnik kontaktira s njim i zatraži uslugu.</a:t>
            </a:r>
          </a:p>
          <a:p>
            <a:endParaRPr lang="hr-HR" sz="2600" dirty="0"/>
          </a:p>
          <a:p>
            <a:r>
              <a:rPr lang="hr-HR" sz="2600" dirty="0"/>
              <a:t>Faze komunikacije: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sz="2600" dirty="0"/>
              <a:t>Upit - korisnik šalje zahtjev za obavljanje usluge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sz="2600" dirty="0"/>
              <a:t>Obrada – poslužitelj obrađuje zahtjev korisnika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sz="2600" dirty="0"/>
              <a:t>Odgovor – poslužitelj odgovara na zahtjev korisnika</a:t>
            </a:r>
          </a:p>
          <a:p>
            <a:endParaRPr lang="hr-HR" sz="2600" dirty="0"/>
          </a:p>
          <a:p>
            <a:r>
              <a:rPr lang="hr-HR" sz="2600" dirty="0"/>
              <a:t>Poslužitelj se vraća u stanje čekanja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6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C72698-E865-404A-8A63-428848960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Propusnost mreže (</a:t>
            </a:r>
            <a:r>
              <a:rPr lang="hr-HR" sz="4400" dirty="0" err="1"/>
              <a:t>bandwith</a:t>
            </a:r>
            <a:r>
              <a:rPr lang="hr-HR" sz="4400" dirty="0"/>
              <a:t>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332B54A-0F0E-485A-9B71-38E067A55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149440" cy="4389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/>
              <a:t>Putem mreže jednom poslužitelju može istodobno pristupiti više korisnika.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/>
              <a:t>Propusnost mreže je svojstvo mreže koje se odnosi na količinu podataka koja se u jedinici vremena može prenijeti bežičnom ili žičnom vezom.</a:t>
            </a:r>
          </a:p>
          <a:p>
            <a:pPr lvl="1"/>
            <a:r>
              <a:rPr lang="hr-HR" sz="2800" dirty="0"/>
              <a:t>mjeri se u bitovima po sekundi (</a:t>
            </a:r>
            <a:r>
              <a:rPr lang="hr-HR" sz="2800" dirty="0" err="1"/>
              <a:t>bps</a:t>
            </a:r>
            <a:r>
              <a:rPr lang="hr-HR" sz="2800" dirty="0"/>
              <a:t>) ili </a:t>
            </a:r>
            <a:r>
              <a:rPr lang="hr-HR" sz="2800" dirty="0" err="1"/>
              <a:t>megabitima</a:t>
            </a:r>
            <a:r>
              <a:rPr lang="hr-HR" sz="2800" dirty="0"/>
              <a:t> po sekundi (Mbps)</a:t>
            </a:r>
          </a:p>
        </p:txBody>
      </p:sp>
    </p:spTree>
    <p:extLst>
      <p:ext uri="{BB962C8B-B14F-4D97-AF65-F5344CB8AC3E}">
        <p14:creationId xmlns:p14="http://schemas.microsoft.com/office/powerpoint/2010/main" val="368052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1A11CB-356D-442B-BCAA-BBF0D9CA6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/>
              <a:t>Propusnost mreže (</a:t>
            </a:r>
            <a:r>
              <a:rPr lang="hr-HR" sz="4400" dirty="0" err="1"/>
              <a:t>bandwith</a:t>
            </a:r>
            <a:r>
              <a:rPr lang="hr-HR" dirty="0"/>
              <a:t>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5387F4-B1BF-479E-AAC1-07364E386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61322"/>
            <a:ext cx="10016918" cy="4678017"/>
          </a:xfrm>
        </p:spPr>
        <p:txBody>
          <a:bodyPr>
            <a:normAutofit/>
          </a:bodyPr>
          <a:lstStyle/>
          <a:p>
            <a:r>
              <a:rPr lang="hr-HR" dirty="0"/>
              <a:t>Prevelik broj korisnika koji istodobno pristupaju istom poslužitelju u odnosu prema propusnosti veze može prouzročiti zagušenje te nemogućnost pristupa uslugama na poslužitelju.</a:t>
            </a:r>
          </a:p>
          <a:p>
            <a:endParaRPr lang="hr-HR" dirty="0"/>
          </a:p>
          <a:p>
            <a:r>
              <a:rPr lang="hr-HR" dirty="0"/>
              <a:t>Što je propusnost veze veća, to više korisnika može istodobno neometano pristupiti određenoj usluzi na poslužitelju.</a:t>
            </a:r>
          </a:p>
          <a:p>
            <a:endParaRPr lang="hr-HR" dirty="0"/>
          </a:p>
          <a:p>
            <a:r>
              <a:rPr lang="hr-HR" dirty="0"/>
              <a:t>Kako možemo propusnost usporediti s cestom i vozilima?</a:t>
            </a:r>
          </a:p>
        </p:txBody>
      </p:sp>
    </p:spTree>
    <p:extLst>
      <p:ext uri="{BB962C8B-B14F-4D97-AF65-F5344CB8AC3E}">
        <p14:creationId xmlns:p14="http://schemas.microsoft.com/office/powerpoint/2010/main" val="49891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Kružnica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Kružn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užnica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59</TotalTime>
  <Words>445</Words>
  <Application>Microsoft Office PowerPoint</Application>
  <PresentationFormat>Široki zaslon</PresentationFormat>
  <Paragraphs>64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Bahnschrift SemiLight</vt:lpstr>
      <vt:lpstr>Trebuchet MS</vt:lpstr>
      <vt:lpstr>Tw Cen MT</vt:lpstr>
      <vt:lpstr>Kružnica</vt:lpstr>
      <vt:lpstr>Internet – život na mreži</vt:lpstr>
      <vt:lpstr>Internet je…</vt:lpstr>
      <vt:lpstr>Jezik mreže, protokoli</vt:lpstr>
      <vt:lpstr>Surađujući i radeći u paru, istražite i zajednički riješite sljedeće zadatke:</vt:lpstr>
      <vt:lpstr>Korisničko – poslužiteljski model</vt:lpstr>
      <vt:lpstr>Korisničko – poslužiteljski model</vt:lpstr>
      <vt:lpstr>Komunikacija korisnik - poslužitelj</vt:lpstr>
      <vt:lpstr>Propusnost mreže (bandwith)</vt:lpstr>
      <vt:lpstr>Propusnost mreže (bandwith)</vt:lpstr>
      <vt:lpstr>Vrste poslužitelja i protokola</vt:lpstr>
      <vt:lpstr>Vrste poslužitelja i protokola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– život na mreži</dc:title>
  <dc:creator>Martina Špejić</dc:creator>
  <cp:lastModifiedBy>Martina Špejić</cp:lastModifiedBy>
  <cp:revision>11</cp:revision>
  <dcterms:created xsi:type="dcterms:W3CDTF">2018-09-11T06:36:32Z</dcterms:created>
  <dcterms:modified xsi:type="dcterms:W3CDTF">2018-09-11T07:36:27Z</dcterms:modified>
</cp:coreProperties>
</file>