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71" r:id="rId5"/>
    <p:sldId id="260" r:id="rId6"/>
    <p:sldId id="272" r:id="rId7"/>
    <p:sldId id="264" r:id="rId8"/>
    <p:sldId id="265" r:id="rId9"/>
    <p:sldId id="266" r:id="rId10"/>
    <p:sldId id="269" r:id="rId11"/>
    <p:sldId id="270" r:id="rId12"/>
    <p:sldId id="267" r:id="rId1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35" autoAdjust="0"/>
  </p:normalViewPr>
  <p:slideViewPr>
    <p:cSldViewPr>
      <p:cViewPr>
        <p:scale>
          <a:sx n="60" d="100"/>
          <a:sy n="60" d="100"/>
        </p:scale>
        <p:origin x="-14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8184F0-A678-44AB-93D6-52D7CEA65D96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3D50F1-57BF-434B-A313-666B4C995D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9DADEE-59D8-4A6E-92A9-1DB3033B5D88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7D979B-4D77-4AD9-8D8D-1A0821431B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rgbClr val="FF0000"/>
                </a:solidFill>
              </a:rPr>
              <a:t>Dobar dan, ja sam… (</a:t>
            </a:r>
            <a:r>
              <a:rPr lang="hr-HR" b="1" smtClean="0">
                <a:solidFill>
                  <a:srgbClr val="FF0000"/>
                </a:solidFill>
              </a:rPr>
              <a:t>predstaviti se </a:t>
            </a:r>
            <a:r>
              <a:rPr lang="hr-HR" smtClean="0">
                <a:solidFill>
                  <a:srgbClr val="FF0000"/>
                </a:solidFill>
              </a:rPr>
              <a:t>. . . ime i prezime, policijska uprava)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Kao što već znate Ministarstvo unutarnjih poslova i ove godine sudjeluje u provođenju projekta </a:t>
            </a:r>
            <a:r>
              <a:rPr lang="hr-HR" b="1" smtClean="0"/>
              <a:t>Zdrav za 5 </a:t>
            </a:r>
            <a:r>
              <a:rPr lang="hr-HR" smtClean="0"/>
              <a:t>zajedno s Ministarstvom zdravlja i Ministarstvom zaštite okoliša i prirode, a od ove godine i Ministarstvom znanosti, obrazovanja i sporta.</a:t>
            </a:r>
            <a:endParaRPr lang="hr-HR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rgbClr val="FF0000"/>
                </a:solidFill>
              </a:rPr>
              <a:t>Ovaj preventivni projekt usmjeren je na prevenciju ovisnosti i zlouporabe alkohola i provodi se u svim školama diljem Hrvatske .</a:t>
            </a:r>
          </a:p>
          <a:p>
            <a:pPr eaLnBrk="1" hangingPunct="1">
              <a:spcBef>
                <a:spcPct val="0"/>
              </a:spcBef>
            </a:pPr>
            <a:endParaRPr lang="hr-HR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rgbClr val="FF0000"/>
                </a:solidFill>
              </a:rPr>
              <a:t>Sjećate li se da su u prošlom polugodištu u vašem razredu bili djelatnici Zavoda za javno zdravstvo?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>
                <a:solidFill>
                  <a:srgbClr val="FF0000"/>
                </a:solidFill>
              </a:rPr>
              <a:t>(Ovo pitanje se postavlja samo ako su djelatnici Zavoda već održali svoja predavanja.)</a:t>
            </a:r>
          </a:p>
          <a:p>
            <a:pPr eaLnBrk="1" hangingPunct="1">
              <a:spcBef>
                <a:spcPct val="0"/>
              </a:spcBef>
            </a:pPr>
            <a:endParaRPr lang="hr-HR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rgbClr val="FF0000"/>
                </a:solidFill>
              </a:rPr>
              <a:t>Sjećate li se o čemu su govorili?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>
                <a:solidFill>
                  <a:srgbClr val="FF0000"/>
                </a:solidFill>
              </a:rPr>
              <a:t>(. . . Očekivani odgovori su: o alkoholu, o opijanju, o utjecaju alkohola na zdravlje i sl.)</a:t>
            </a:r>
          </a:p>
          <a:p>
            <a:pPr eaLnBrk="1" hangingPunct="1">
              <a:spcBef>
                <a:spcPct val="0"/>
              </a:spcBef>
            </a:pPr>
            <a:endParaRPr lang="hr-HR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rgbClr val="FF0000"/>
                </a:solidFill>
              </a:rPr>
              <a:t>Govorili su o konzumiranju alkohola što će biti i naša današnja tema ali s malo drugačijeg aspekta.</a:t>
            </a:r>
          </a:p>
        </p:txBody>
      </p:sp>
      <p:sp>
        <p:nvSpPr>
          <p:cNvPr id="235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7BAE5-B24D-4153-9A2D-03FE08772A4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b="1" i="1" smtClean="0"/>
              <a:t>Uputa voditelju: </a:t>
            </a:r>
            <a:r>
              <a:rPr lang="hr-HR" i="1" smtClean="0"/>
              <a:t>pojasniti svaku sliku koja se pojavljuje na ovom slide-u kao alternativu za kvalitetno i zdravo provođenje slobodnog vremena</a:t>
            </a:r>
          </a:p>
          <a:p>
            <a:pPr eaLnBrk="1" hangingPunct="1">
              <a:spcBef>
                <a:spcPct val="0"/>
              </a:spcBef>
            </a:pPr>
            <a:endParaRPr lang="hr-HR" i="1" smtClean="0"/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Druženje , pričanje, čitanje knjiga. . . 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Kako bi Vi najradije proveli subotnju večer??</a:t>
            </a:r>
          </a:p>
          <a:p>
            <a:pPr eaLnBrk="1" hangingPunct="1">
              <a:spcBef>
                <a:spcPct val="0"/>
              </a:spcBef>
            </a:pPr>
            <a:endParaRPr lang="hr-HR" i="1" smtClean="0"/>
          </a:p>
          <a:p>
            <a:pPr eaLnBrk="1" hangingPunct="1">
              <a:spcBef>
                <a:spcPct val="0"/>
              </a:spcBef>
            </a:pPr>
            <a:endParaRPr lang="hr-HR" i="1" smtClean="0"/>
          </a:p>
        </p:txBody>
      </p:sp>
      <p:sp>
        <p:nvSpPr>
          <p:cNvPr id="317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47FF7-9007-4005-AF99-1CEDEE33A6E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Dakle, možemo zaključiti kako postoje brojne mogućnosti provođenja slobodnog vremena u kojima se možete dobro zabaviti bez konzumiranja alkohola.   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Za kraj mi recite imate li vi neko pitanje ili nešto o čemu ste htjeli razgovarati  tijekom ovog sata a niste imali priliku?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Hvala na vašem sudjelovanju i za kraj vam želim napomenuti da u slučaju da imate pitanja ili probleme o kojima želite razgovarati s policijom slobodno i s punim povjerenjem možete se obratiti vašim kontakt policajcima.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27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4CE14-82B0-45C5-9CE3-25237364993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Hvala na pažnji!</a:t>
            </a:r>
          </a:p>
        </p:txBody>
      </p:sp>
      <p:sp>
        <p:nvSpPr>
          <p:cNvPr id="337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BF13E-642B-423B-B93C-6AABEE83D71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b="1" smtClean="0"/>
              <a:t>ALKOHOL?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Da bi općenito mogli donijeti neku odluku potrebno je raspolagati sa činjenicama koje će nam pomoći u “vaganju” da li je ta odluka dobra ili loša za nas.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Vi sigurno već raspolažete s mnoštvom činjenica vezanih uz konzumiranje i štetnost alkohola. Naš današnji cilj je upoznati vas s ulogom koju alkohol ima kod kažnjivih ponašanja te sa zakonskim propisima vezanim uz konzumiranje alkohola, a sve radi dobivanja više informacija o ovom fenomenu kako bi mogli sami donijeti odluku</a:t>
            </a:r>
            <a:r>
              <a:rPr lang="hr-HR" b="1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z="1000" i="1" smtClean="0">
                <a:solidFill>
                  <a:srgbClr val="FF0000"/>
                </a:solidFill>
              </a:rPr>
              <a:t>Pokrenite kratku raspravu sa učenicima (društvo, rođendanska proslava, ljubav, nogometna utakmica… kao motiv za pijenje ) 2-3 min postavljajući slijedeća pitanja:</a:t>
            </a:r>
          </a:p>
          <a:p>
            <a:pPr eaLnBrk="1" hangingPunct="1">
              <a:spcBef>
                <a:spcPct val="0"/>
              </a:spcBef>
            </a:pPr>
            <a:endParaRPr lang="hr-HR" sz="1000" i="1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Kad su u pitanju mladi i alkohol, što mislite što sve ili tko sve utječe na mlade kod donošenja odluke piti ili ne piti?  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(. . . Očekivani odgovori su: želja za zabavom, prihvaćanje u društvu jer svi piju, osjećaj „odraslosti.” i sl)</a:t>
            </a:r>
          </a:p>
          <a:p>
            <a:pPr eaLnBrk="1" hangingPunct="1">
              <a:spcBef>
                <a:spcPct val="0"/>
              </a:spcBef>
            </a:pPr>
            <a:endParaRPr lang="hr-HR" i="1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Sve što ste naveli utječe na mlade u donošenju odluka ali ne smijemo zaboraviti da na kraju odluku donosi svatko za sebe.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Sigurno ćete se sjetiti neke situacije u kojoj ste donijeli neku dobru ili lošu odluku!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Kad je alkohol u pitanju, jedna kriva nepromišljena odluka može dovesti do situacije koja vam može promijeniti život, budućnost, karijeru..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Da li se slažete?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Koji su to događaji vezani uz konzumiranje alkohola, koji mogu usmjeriti vaš život?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(. . . Očekivani odgovori su:  prometne nezgode, tučnjave, svađe, vandalizam i sl.)</a:t>
            </a: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45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E37A7-090F-4352-8732-A88F8513294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Kada govorimo o alkoholu, često spominjemo ovisnost. To je krajnji stadij dugotrajnog pijenja alkohola, .. </a:t>
            </a:r>
            <a:r>
              <a:rPr lang="hr-HR" i="1" smtClean="0"/>
              <a:t>o čemu ste slušali na prethodnom predavanju ili će te slušati na nekom od slijedećih predavanja.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U posljednje vrijeme,  na žalost susrećemo se i sa sve većim brojem mladih koji su već razvili ovisnost, a koji su počeli kao prigodni konzumenti. Kada kažemo prigodni konzumenti mislimo na one koji povremeno ili prigodno konzumiraju alkohol (npr. prilikom večernjih izlazaka, proslava rođendana i sl.)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Policiji je najteže kad se u svom radu susreće s djecom i maloljetnicima i kada protiv njih mora poduzimati neke mjere.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Ono sa čime se mi kao policajci najčešće susrećemo, a kad su u pitanju mladi i alkohol, su posljedice jednokratnog ili prigodnog  konzumiranja alkohola.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Brojna istraživanja pokazuju kako je upravo vaša dob rizična za početke eksperimentiranja sa alkoholom. Zato smo odabrali upravo vas kako bi vam prenijeli svoja iskustva koja imamo u radu s mladima i potaknuli vas na razmišljanje o mogućim rizicima u koja se upuštate.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i="1" smtClean="0">
                <a:solidFill>
                  <a:schemeClr val="tx2"/>
                </a:solidFill>
              </a:rPr>
              <a:t>Pokrenite kratku raspravu sa učenicima (2-3 min) postavljajući slijedeća pitanja:</a:t>
            </a: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Što mislite, može li samo jedno pijanstvo izazvati velike probleme?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Možete li mi reći koje? 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Napomena voditelju: potaknite učenike na navođenje bar 5-6 primjera </a:t>
            </a:r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(. . . Očekivani odgovori su:  prometne nezgode, tučnjave, svađe, vandalizam, problemi kod kuće ili u školi i sl.)</a:t>
            </a: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i="1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Ono što smo htjeli reći je da </a:t>
            </a:r>
            <a:r>
              <a:rPr lang="hr-HR" b="1" smtClean="0"/>
              <a:t>problemi</a:t>
            </a:r>
            <a:r>
              <a:rPr lang="hr-HR" smtClean="0"/>
              <a:t> vezani uz alkohol mogu početi i puno prije stvaranja same ovisnosti o alkoholu.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5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346CF-6D13-4E90-8E8A-C6648B8F4F5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Ti </a:t>
            </a:r>
            <a:r>
              <a:rPr lang="hr-HR" b="1" dirty="0" smtClean="0"/>
              <a:t>problemi</a:t>
            </a:r>
            <a:r>
              <a:rPr lang="hr-HR" dirty="0" smtClean="0"/>
              <a:t> mogu biti raznovrsni. No mi kao policajci želimo vam govoriti o  kažnjivim ponašanjima mladih na koje alkohol ima veliki utjecaj.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Jedna od stvari koje mladi najčešće nisu svjesni je da alkohol može dovesti do toga da se osoba lakše odluči postati počinitelj nekog kažnjivog ponašanja, a isto tako i da postane žrtva takvog ponašanja.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>
                <a:solidFill>
                  <a:schemeClr val="tx2"/>
                </a:solidFill>
              </a:rPr>
              <a:t>Pokrenite kratku raspravu sa učenicima slijedećim primjerima: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Uzmimo primjerice situaciju gdje grupa mladića prolazi pored zamrzivača za sladoled. Da li je veća mogućnost da se odluče provaliti u istu ako su trijezni ili pod utjecajem alkohola? Zašto? </a:t>
            </a:r>
            <a:r>
              <a:rPr lang="hr-HR" i="1" dirty="0" smtClean="0"/>
              <a:t>(Zaključak predavača treba uključivati slijedeće pojmove: popuštanje socijalnih kočnica, iskrivljena procjena rizika…)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Možemo uzeti i drugi primjer. Da li je veća vjerojatnost da će netko ukrasti mobitel djevojci koja trijezna sjedi na klupi ili onoj koja pijana spava na klupi? Zašto? </a:t>
            </a:r>
            <a:r>
              <a:rPr lang="hr-HR" i="1" dirty="0" smtClean="0"/>
              <a:t>(Zaključak predavača treba uključivati slijedeće pojmove: umanjena mogućnost obrane, identifikacije počinitelja…)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/>
              <a:t>(Ukoliko se rasprava razvije možemo koristiti i primjer vandalizma: uništavanje klupa, prevrtanje koševa za otpatke ili sl.)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Dakle, možemo zaključiti da je alkohol ovdje doprinio većoj mogućnosti da osobe postanu počinitelji  kažnjivih radnji ili žrtve kažnjivih ponašanja.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0" b="1" i="1" dirty="0" smtClean="0"/>
              <a:t>Napomena voditelju: </a:t>
            </a:r>
            <a:r>
              <a:rPr lang="hr-HR" sz="1000" i="1" dirty="0" smtClean="0"/>
              <a:t>iskoristite neke poznate primjere iz vaše sredine bez navođenja identiteta osoba sa opisom radnje, izazvane štete izražene u financijskim pokazateljima te načinom kažnjavanja počinitelja)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66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6ED8D-0272-4500-9D4A-92A56D96AEF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Mi se u policiji svakodnevno susrećemo sa različitim oblicima takvih ponašanja mladih u kojima alkohol ima veliku ulogu: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    - nasiljem </a:t>
            </a:r>
            <a:r>
              <a:rPr lang="hr-HR" i="1" smtClean="0"/>
              <a:t>(npr. lakše se upuštaju u svađe, tučnjave, sukobe… )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   -  uništavanjem imovine </a:t>
            </a:r>
            <a:r>
              <a:rPr lang="hr-HR" i="1" smtClean="0"/>
              <a:t>(npr. posljedice njihovog ponašanja čine im se beznačajne iako su štete na imovini ponekad i vrlo velike)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   -  imovinskim deliktima </a:t>
            </a:r>
            <a:r>
              <a:rPr lang="hr-HR" i="1" smtClean="0"/>
              <a:t>(npr. provaljuju u kioske radi krađe samo jedne boce vina )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   -  prometnim nesrećama</a:t>
            </a:r>
            <a:r>
              <a:rPr lang="hr-HR" i="1" smtClean="0"/>
              <a:t> (npr. sjedaju na motocikle u alkoholiziranom stanju)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Ovakva ponašanja mladih zabranjena su zakonom i za sobom povlače određene sankcije. Tako počinju njihovi prvi “sukobi” sa zakonom.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Vama je poznato da nakon 14-e godine postajete kazneno i prekršajno odgovorni pred zakonom?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To znači da snosite odgovornost za svaku svoju radnju. </a:t>
            </a:r>
            <a:r>
              <a:rPr lang="hr-HR" b="1" smtClean="0"/>
              <a:t>To morate shvatiti ozbiljno!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76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17814-A4EE-478F-997B-BA244895783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76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6C055-7FFB-486D-A24B-6CFA9846B05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Kada govorimo o kažnjivim ponašanjima svakako treba spomenuti i zakonske odredbe koje se odnose na mlade i alkohol.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Osobama </a:t>
            </a:r>
            <a:r>
              <a:rPr lang="hr-HR" b="1" smtClean="0"/>
              <a:t>mlađim od 18 godina </a:t>
            </a:r>
            <a:r>
              <a:rPr lang="hr-HR" smtClean="0"/>
              <a:t>zabranjeno je prodavanje i točenje alkoholnih pića prema Zakonu o ugostiteljskoj djelatnosti i Zakonu o trgovini.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Učestalo konzumiranje alkoholnih pića na javnom mjestu zabranjeno je Zakonom o prekršajima protiv javnog reda i mira. </a:t>
            </a:r>
          </a:p>
          <a:p>
            <a:pPr eaLnBrk="1" hangingPunct="1">
              <a:spcBef>
                <a:spcPct val="0"/>
              </a:spcBef>
            </a:pPr>
            <a:r>
              <a:rPr lang="hr-HR" smtClean="0"/>
              <a:t>Zabrana pijenja na javnim mjestima propisana je i odlukama tijela lokalne samouprave.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b="1" i="1" smtClean="0"/>
              <a:t>Uputa za voditelja: </a:t>
            </a:r>
            <a:r>
              <a:rPr lang="hr-HR" i="1" smtClean="0"/>
              <a:t>navedite ako u vašoj sredini postoji takva odluka i koje su kazne   </a:t>
            </a:r>
          </a:p>
          <a:p>
            <a:pPr eaLnBrk="1" hangingPunct="1">
              <a:spcBef>
                <a:spcPct val="0"/>
              </a:spcBef>
            </a:pPr>
            <a:endParaRPr lang="hr-HR" i="1" smtClean="0"/>
          </a:p>
          <a:p>
            <a:pPr marL="0" lvl="1" eaLnBrk="1" hangingPunct="1">
              <a:spcBef>
                <a:spcPct val="0"/>
              </a:spcBef>
            </a:pPr>
            <a:r>
              <a:rPr lang="hr-HR" smtClean="0"/>
              <a:t>No, možda je zgodna prilika i da vas podsjetim kako su osobama do 16-e godine života  zabranjeni noćni izlasci u vremenu od 23 do 5 sati bez pratnje roditelja </a:t>
            </a:r>
            <a:r>
              <a:rPr lang="vi-VN" smtClean="0"/>
              <a:t>ili pratnje druge odrasle osobe u koju </a:t>
            </a:r>
            <a:r>
              <a:rPr lang="hr-HR" smtClean="0"/>
              <a:t>roditelji </a:t>
            </a:r>
            <a:r>
              <a:rPr lang="vi-VN" smtClean="0"/>
              <a:t>imaju povjerenje </a:t>
            </a:r>
            <a:r>
              <a:rPr lang="hr-HR" b="1" i="1" smtClean="0"/>
              <a:t>(</a:t>
            </a:r>
            <a:r>
              <a:rPr lang="vi-VN" b="1" i="1" smtClean="0"/>
              <a:t>čl. 95. Obiteljskog zakona</a:t>
            </a:r>
            <a:r>
              <a:rPr lang="hr-HR" b="1" i="1" smtClean="0"/>
              <a:t>)</a:t>
            </a:r>
            <a:endParaRPr lang="vi-VN" b="1" i="1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Da li imate pitanja  o zakonskim propisima?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i="1" smtClean="0"/>
              <a:t>(</a:t>
            </a:r>
            <a:r>
              <a:rPr lang="hr-HR" b="1" i="1" smtClean="0"/>
              <a:t>Napomena voditelju u slučaju dodatnih pitanja: učestalo konzumiranje </a:t>
            </a:r>
            <a:r>
              <a:rPr lang="hr-HR" i="1" smtClean="0"/>
              <a:t>znači – zaticanje tri ili više puta; </a:t>
            </a:r>
            <a:r>
              <a:rPr lang="hr-HR" b="1" i="1" smtClean="0"/>
              <a:t>zabrana pijenja na javnim mjestima </a:t>
            </a:r>
            <a:r>
              <a:rPr lang="hr-HR" i="1" smtClean="0"/>
              <a:t>– provjeriti da li postoji takva odredba vaše lokalne samouprave; </a:t>
            </a:r>
            <a:r>
              <a:rPr lang="hr-HR" b="1" i="1" smtClean="0"/>
              <a:t>javno mjesto </a:t>
            </a:r>
            <a:r>
              <a:rPr lang="hr-HR" i="1" smtClean="0"/>
              <a:t>- o</a:t>
            </a:r>
            <a:r>
              <a:rPr lang="vi-VN" i="1" smtClean="0"/>
              <a:t>dređenje pojma javnog mjesta ovisn</a:t>
            </a:r>
            <a:r>
              <a:rPr lang="hr-HR" i="1" smtClean="0"/>
              <a:t>o je o</a:t>
            </a:r>
            <a:r>
              <a:rPr lang="vi-VN" i="1" smtClean="0"/>
              <a:t> već</a:t>
            </a:r>
            <a:r>
              <a:rPr lang="hr-HR" i="1" smtClean="0"/>
              <a:t>im</a:t>
            </a:r>
            <a:r>
              <a:rPr lang="vi-VN" i="1" smtClean="0"/>
              <a:t> ili manjim mogućnostima pristupa javnosti</a:t>
            </a:r>
            <a:r>
              <a:rPr lang="hr-HR" i="1" smtClean="0"/>
              <a:t> pa tako i stan može biti javno mjesto ukoliko se posljedice prekršaja počinjenih na tim mjestima reflektiraju na javnost;</a:t>
            </a:r>
            <a:r>
              <a:rPr lang="vi-VN" i="1" smtClean="0"/>
              <a:t> </a:t>
            </a:r>
            <a:r>
              <a:rPr lang="hr-HR" b="1" i="1" smtClean="0"/>
              <a:t>kažnjivost maloljetnog kupca </a:t>
            </a:r>
            <a:r>
              <a:rPr lang="hr-HR" i="1" smtClean="0"/>
              <a:t>– maloljetnik ne može biti kažnjen ako kupuje alkohol, kažnjava se samo prodavač, </a:t>
            </a:r>
            <a:r>
              <a:rPr lang="hr-HR" b="1" i="1" smtClean="0"/>
              <a:t>ovu informaciju ne treba isticati!!!!</a:t>
            </a:r>
          </a:p>
        </p:txBody>
      </p:sp>
      <p:sp>
        <p:nvSpPr>
          <p:cNvPr id="286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9B1E-20CA-4886-900C-0660D9CB190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Na početku sam rekao da sa vama želimo razgovarati o alkoholu. S obzirom da sam do sada više pričao ja sada želim riječ prepustiti vama.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Ono što sad od vas očekujemo je sudjelovanje u jednoj aktivnosti. Molim vas da se sada podijelimo u grupe pa ćemo potom poslušati upute.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/>
              <a:t>. . . Podjela u grupe . . 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b="1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Vaš zadatak je slijedeći:  Zamislite slijedeću situaciju: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Društvo se sastalo u subotu navečer na omiljenom okupljalištu u blizini škole. Netko je predložio da zadnji vikend ljetnih praznika proslave tako što će kupiti vino i votku u dućanu i napiti se. Krenuli smo prema kiosku. . . 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Molim Vas da u grupama prodiskutirate ovu situaciju i napišete “scenarij”, odnosno jednu od mogućnosti kako se ova priča nastavlja uzimajući u obzir one informacijama koje ste dobili u dosadašnjem dijelu ove prezentacije. Napišite zašto ste se odlučili večer provesti baš tako i koje su posljedice vaših pojedinih odluka u ovoj priči.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Za ovu aktivnost imate 10 minuta vremena a nakon čega ćemo prezentirati priče svih grupa.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Prije početka rada odaberite predstavnika grupe koji će nam prezentirati vaš rad.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i="1" dirty="0" smtClean="0"/>
              <a:t>Uputa za voditelja:  </a:t>
            </a:r>
            <a:r>
              <a:rPr lang="hr-HR" i="1" dirty="0" smtClean="0"/>
              <a:t>Grupe formirati na način da je u jednoj grupi 4-6 učenika. Učenici za rad u grupama imaju 10 minuta vremena.  Potrebno je pripremiti po jedan papir i olovku po grupi. Za prezentaciju grupnog rada i diskusiju imate ukupno 15 do 20 minuta odnosno </a:t>
            </a:r>
            <a:r>
              <a:rPr lang="hr-HR" b="1" i="1" dirty="0" smtClean="0"/>
              <a:t>do 4 minute prije završetka sata.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/>
              <a:t>Tijekom rada u grupama voditelj obilazi grupe, potiče ih na rad i pomaže u slučaju potrebe.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/>
              <a:t>Nakon 10 minuta jedna po jedna grupa prezentira svoju priču te se nakon svake priče  otvara kratka diskusija s razredom. Cilj diskusije je iskoristiti njihove priče kako bi se vidjelo da li je njihova odluka da piju ili ne piju bila dobra u tom trenutku. Voditelj treba iskoristiti priče koje učenici napišu kako bi još jednom kroz primjere ponovio činjenice koje je iznosio u prvom djelu sata (propisi, posljedice, kažnjiva ponašanja koja su već navedena u prethodnom dijelu ove prezentacije).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9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001F0-5332-4C6B-A4FC-DCF6D780D13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Ovu zadaću ste uspješno završili i dali ste nam zanimljive priče. 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“Društvo se sastalo u subotu navečer. Netko je predložio da kupimo alkohol…” upravo ovako najčešće počinju priče vaših vršnjaka koji policijskim službenicima objašnjavaju tijek večeri u kojoj bi voljeli da su drugačije odlučili i da se neke stvari nisu dogodile.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r>
              <a:rPr lang="hr-HR" smtClean="0"/>
              <a:t>U tim trenucima oni bi najradije ovu priču nastavili na jedan od slijedećih načina: </a:t>
            </a:r>
            <a:r>
              <a:rPr lang="hr-HR" b="1" smtClean="0"/>
              <a:t>pokreni slijedeći slide.</a:t>
            </a:r>
          </a:p>
          <a:p>
            <a:pPr eaLnBrk="1" hangingPunct="1">
              <a:spcBef>
                <a:spcPct val="0"/>
              </a:spcBef>
            </a:pPr>
            <a:endParaRPr lang="hr-HR" sz="1000" b="1" i="1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07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C2F365-EB71-4BED-A58F-B0F0646CB71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F541-77B8-4D83-BD3E-D27A7276F16C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1DE1-435D-4295-87D7-32B9982553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10F7-0758-4438-9D9D-F606A909D278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AA14-8B6B-4F4B-9366-448C428FED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A1A1-BB7D-463D-A02C-BCA21F45CAA0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D0D0-BD03-4F62-B90C-596B67110C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DC56-60BA-4B9A-8A09-FBEF6965FD48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802CD-0F77-4CD0-B554-B93F0E48FB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91D0-07AD-4E0F-AD47-75953C98547F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AD08-6DCF-4443-9FE1-4D2ED54058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0908-D750-4448-B452-0AA80E6F006F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FA6D-55B3-4403-82B8-9F97BB02CA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1F0A-EAFC-43D4-918E-7DEACC39F47F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8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1C25-7680-4C84-90DF-8BE1EC1018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6BBA-6B91-450D-96AA-1CEFF6C0C71B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EF0E-BDE1-4208-9956-A15645B779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1472-1D9E-4548-9844-CEE2945B7AFD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808F-0F26-4C01-8D66-DB05CEBA8D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2E16-6C74-4E24-8EC7-D6579FB186CC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69FA-5FAC-4088-B40F-D2285DAAB4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s odsječenim zaobljenim jednim kut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kutni trokut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ručno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46C9-07D7-4730-870A-29E451F2AC23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10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B082-A08B-4BF7-818C-CC20481F74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Rezervirano mjesto naslova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9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F98C5F2-4337-44D2-9598-2AB412EE0AC4}" type="datetimeFigureOut">
              <a:rPr lang="sr-Latn-CS"/>
              <a:pPr>
                <a:defRPr/>
              </a:pPr>
              <a:t>7.3.2014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218DB4-746A-4C56-B32A-1C8D2E3F86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1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558958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1" r:id="rId2"/>
    <p:sldLayoutId id="2147483940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41" r:id="rId9"/>
    <p:sldLayoutId id="2147483937" r:id="rId10"/>
    <p:sldLayoutId id="21474839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413" y="2024063"/>
            <a:ext cx="6048375" cy="12604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6600" dirty="0" smtClean="0"/>
              <a:t>ZDRAV ZA 5</a:t>
            </a:r>
            <a:endParaRPr lang="hr-HR" sz="6600" dirty="0"/>
          </a:p>
        </p:txBody>
      </p:sp>
      <p:sp>
        <p:nvSpPr>
          <p:cNvPr id="5123" name="Podnaslov 2"/>
          <p:cNvSpPr>
            <a:spLocks noGrp="1"/>
          </p:cNvSpPr>
          <p:nvPr>
            <p:ph type="subTitle" idx="1"/>
          </p:nvPr>
        </p:nvSpPr>
        <p:spPr>
          <a:xfrm>
            <a:off x="1484313" y="3357563"/>
            <a:ext cx="6975475" cy="935037"/>
          </a:xfrm>
        </p:spPr>
        <p:txBody>
          <a:bodyPr/>
          <a:lstStyle/>
          <a:p>
            <a:pPr marR="0"/>
            <a:r>
              <a:rPr lang="hr-HR" sz="2400" smtClean="0"/>
              <a:t>Projekt prevencije ovisnosti</a:t>
            </a:r>
          </a:p>
          <a:p>
            <a:pPr marR="0"/>
            <a:r>
              <a:rPr lang="hr-HR" sz="2400" smtClean="0"/>
              <a:t> i zlouporabe alkohola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47813" y="4437063"/>
            <a:ext cx="69119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>
                <a:latin typeface="Century Schoolbook" pitchFamily="18" charset="0"/>
              </a:rPr>
              <a:t>Ministarstvo unutarnjih poslova </a:t>
            </a:r>
          </a:p>
          <a:p>
            <a:pPr algn="r"/>
            <a:r>
              <a:rPr lang="hr-HR">
                <a:latin typeface="Century Schoolbook" pitchFamily="18" charset="0"/>
              </a:rPr>
              <a:t>Ministarstvo zdravlja </a:t>
            </a:r>
          </a:p>
          <a:p>
            <a:pPr algn="r"/>
            <a:r>
              <a:rPr lang="hr-HR">
                <a:latin typeface="Century Schoolbook" pitchFamily="18" charset="0"/>
              </a:rPr>
              <a:t>Ministarstvo zaštite okoliša i prirode</a:t>
            </a:r>
          </a:p>
          <a:p>
            <a:pPr algn="r"/>
            <a:r>
              <a:rPr lang="hr-HR">
                <a:latin typeface="Century Schoolbook" pitchFamily="18" charset="0"/>
              </a:rPr>
              <a:t>Ministarstvo znanosti obrazovanja i sporta </a:t>
            </a:r>
          </a:p>
          <a:p>
            <a:pPr algn="r"/>
            <a:r>
              <a:rPr lang="hr-HR">
                <a:latin typeface="Century Schoolbook" pitchFamily="18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32138" y="3284538"/>
            <a:ext cx="5327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72050" y="4365625"/>
            <a:ext cx="348773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„SUBOTNJA VEČER”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405188" y="1095375"/>
            <a:ext cx="4672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entury Schoolbook" pitchFamily="18" charset="0"/>
              </a:rPr>
              <a:t>KRAJ KAKAV ŽELIMO</a:t>
            </a:r>
            <a:endParaRPr lang="hr-HR" sz="2400">
              <a:latin typeface="Century Schoolbook" pitchFamily="18" charset="0"/>
            </a:endParaRPr>
          </a:p>
        </p:txBody>
      </p:sp>
      <p:pic>
        <p:nvPicPr>
          <p:cNvPr id="14340" name="Slika 7" descr="MP9004095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4291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Slika 9" descr="MP90043073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8576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Slika 6" descr="MP90040179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857625"/>
            <a:ext cx="21288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Slika 10" descr="MP9004280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1839913"/>
            <a:ext cx="27130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Slika 11" descr="MP90042768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88" y="1857375"/>
            <a:ext cx="30003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„SUBOTNJA VEČER”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405188" y="1095375"/>
            <a:ext cx="4672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entury Schoolbook" pitchFamily="18" charset="0"/>
              </a:rPr>
              <a:t>KRAJ KAKAV ŽELIMO</a:t>
            </a:r>
            <a:endParaRPr lang="hr-HR" sz="2400">
              <a:latin typeface="Century Schoolbook" pitchFamily="18" charset="0"/>
            </a:endParaRPr>
          </a:p>
        </p:txBody>
      </p:sp>
      <p:pic>
        <p:nvPicPr>
          <p:cNvPr id="15364" name="Slika 13" descr="MP9004424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500563"/>
            <a:ext cx="25003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Slika 14" descr="MP9004403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1714500"/>
            <a:ext cx="17859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Slika 15" descr="MP900431229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785938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Slika 16" descr="MP900405096 (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429125"/>
            <a:ext cx="27733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smtClean="0"/>
              <a:t>Hvala na pažnji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88913"/>
            <a:ext cx="5327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ALKOHOL?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 2" pitchFamily="18" charset="2"/>
              <a:buNone/>
            </a:pPr>
            <a:r>
              <a:rPr lang="hr-HR" smtClean="0"/>
              <a:t>… </a:t>
            </a:r>
            <a:r>
              <a:rPr lang="hr-HR" b="1" smtClean="0"/>
              <a:t>TI ODLUČUJEŠ! </a:t>
            </a: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 2" pitchFamily="18" charset="2"/>
              <a:buNone/>
            </a:pPr>
            <a:r>
              <a:rPr lang="hr-HR" smtClean="0"/>
              <a:t>…… samo jedna kriva nepromišljena odluka zaista može dovesti do situacije koja vam može promijeniti život, budućnost, karijeru…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  <p:pic>
        <p:nvPicPr>
          <p:cNvPr id="6148" name="Slika 5" descr="MC90044178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78593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Slika 6" descr="MC90044174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164306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PUT DO OVISNOSTI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mtClean="0"/>
              <a:t>… uvijek počinje prigodnim konzumiranjem…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… no, problemi vezani uz alkohol počinju puno prije stvaranja ovisnosti…</a:t>
            </a:r>
          </a:p>
        </p:txBody>
      </p:sp>
      <p:pic>
        <p:nvPicPr>
          <p:cNvPr id="7172" name="Slika 4" descr="MP9004304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285875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chemeClr val="tx1"/>
                </a:solidFill>
              </a:rPr>
              <a:t>POD UTJECAJEM ALKOHOLA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hr-HR" smtClean="0"/>
          </a:p>
          <a:p>
            <a:pPr marL="0" indent="0">
              <a:buFont typeface="Wingdings" pitchFamily="2" charset="2"/>
              <a:buNone/>
            </a:pPr>
            <a:r>
              <a:rPr lang="hr-HR" smtClean="0"/>
              <a:t>… osobe se lakše odlučuju počiniti kažnjivo </a:t>
            </a:r>
          </a:p>
          <a:p>
            <a:pPr marL="0" indent="0">
              <a:buFont typeface="Wingdings" pitchFamily="2" charset="2"/>
              <a:buNone/>
            </a:pPr>
            <a:r>
              <a:rPr lang="hr-HR" smtClean="0"/>
              <a:t>    ponašanje…</a:t>
            </a:r>
          </a:p>
          <a:p>
            <a:pPr marL="0" indent="0">
              <a:buFont typeface="Wingdings" pitchFamily="2" charset="2"/>
              <a:buNone/>
            </a:pPr>
            <a:r>
              <a:rPr lang="hr-HR" smtClean="0"/>
              <a:t>… osobe lakše postaju žrtve kažnjivih ponašanja… </a:t>
            </a:r>
          </a:p>
        </p:txBody>
      </p:sp>
      <p:pic>
        <p:nvPicPr>
          <p:cNvPr id="8196" name="Slika 4" descr="resize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000500"/>
            <a:ext cx="16430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Slika 5" descr="resize (4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485775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6092825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dirty="0" smtClean="0"/>
              <a:t>   Najčešća kažnjiva ponašanja mladih u kojima alkohol ima važnu ulogu: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hr-HR" sz="2800" dirty="0" smtClean="0"/>
              <a:t>nasilje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hr-HR" sz="2800" dirty="0" smtClean="0"/>
              <a:t>uništavanje imovine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hr-HR" sz="2800" dirty="0" smtClean="0"/>
              <a:t>imovinski delikti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hr-HR" sz="2800" dirty="0" smtClean="0"/>
              <a:t>prometne nezgode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dirty="0" smtClean="0"/>
              <a:t>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dirty="0"/>
              <a:t>	</a:t>
            </a:r>
            <a:r>
              <a:rPr lang="hr-HR" dirty="0" smtClean="0"/>
              <a:t>		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Oblici kažnjivih PONAŠANJA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9220" name="Slika 4" descr="resize (1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514350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Slika 6" descr="resize (10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514350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Slika 7" descr="resize (8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514350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Slika 8" descr="MP90039926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3000375"/>
            <a:ext cx="264318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6092825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   </a:t>
            </a:r>
            <a:endParaRPr lang="hr-HR" sz="2800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r>
              <a:rPr lang="hr-HR" smtClean="0"/>
              <a:t>                    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		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Oblici kažnjivih PONAŠANJA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44" name="Slika 10" descr="MP9004067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263" y="457200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Slika 11" descr="resize (14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714875"/>
            <a:ext cx="19970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Slika 12" descr="navijaci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57162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Slika 13" descr="navijaci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3357563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Slika 14" descr="resize2 (7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1013" y="1571625"/>
            <a:ext cx="1797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5538"/>
            <a:ext cx="6346825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dirty="0" smtClean="0"/>
              <a:t>   Zakonski propisi vezani uz konzumiranje alkohola od strane djece i maloljetnika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hr-HR" dirty="0" smtClean="0"/>
              <a:t> osobama </a:t>
            </a:r>
            <a:r>
              <a:rPr lang="hr-HR" b="1" dirty="0" smtClean="0"/>
              <a:t>mlađim od 18 godina zabranjeno je </a:t>
            </a:r>
            <a:r>
              <a:rPr lang="hr-HR" dirty="0" smtClean="0"/>
              <a:t>prodavanje i točenje alkoholnih pića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hr-HR" b="1" dirty="0" smtClean="0"/>
              <a:t>zabranjeno je </a:t>
            </a:r>
            <a:r>
              <a:rPr lang="hr-HR" dirty="0" smtClean="0"/>
              <a:t>učestalo konzumiranje alkoholnih pića na javnom mjestu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hr-HR" b="1" dirty="0" smtClean="0"/>
              <a:t>zabrana pijenja </a:t>
            </a:r>
            <a:r>
              <a:rPr lang="hr-HR" dirty="0" smtClean="0"/>
              <a:t>na javnim mjestima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r-HR" dirty="0"/>
              <a:t>	</a:t>
            </a:r>
            <a:r>
              <a:rPr lang="hr-HR" dirty="0" smtClean="0"/>
              <a:t>		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ŠTO KAŽE ZAKON?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1268" name="Slika 6" descr="MP9004017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963" y="2868613"/>
            <a:ext cx="237966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smtClean="0"/>
              <a:t>Zamislite slijedeću situaciju: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Društvo se sastalo u subotu navečer na omiljenom okupljalištu u blizini škole. Netko je predložio da zadnji vikend ljetnih praznika proslave tako što će kupiti vino i votku u dućanu i napiti se. Krenuli smo prema kiosku. . . .  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    Nastavi priču…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„SUBOTNJA VEČER”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2292" name="Slika 4" descr="MP900422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143375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/>
                </a:solidFill>
              </a:rPr>
              <a:t>„SUBOTNJA VEČER”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405188" y="1095375"/>
            <a:ext cx="4672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entury Schoolbook" pitchFamily="18" charset="0"/>
              </a:rPr>
              <a:t>KRAJ KAKAV NE  ŽELIMO</a:t>
            </a:r>
            <a:endParaRPr lang="hr-HR" sz="2400">
              <a:latin typeface="Century Schoolbook" pitchFamily="18" charset="0"/>
            </a:endParaRPr>
          </a:p>
        </p:txBody>
      </p:sp>
      <p:sp>
        <p:nvSpPr>
          <p:cNvPr id="13316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3238"/>
            <a:ext cx="7467600" cy="47005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1800" smtClean="0"/>
              <a:t>	“Društvo se sastalo u subotu navečer. Netko je predložio da kupimo alkohol. Krenuli smo prema kiosku. . . .  </a:t>
            </a:r>
          </a:p>
          <a:p>
            <a:pPr>
              <a:buFont typeface="Wingdings" pitchFamily="2" charset="2"/>
              <a:buNone/>
            </a:pPr>
            <a:endParaRPr lang="hr-HR" sz="1800" smtClean="0"/>
          </a:p>
          <a:p>
            <a:pPr>
              <a:buFont typeface="Wingdings" pitchFamily="2" charset="2"/>
              <a:buNone/>
            </a:pPr>
            <a:r>
              <a:rPr lang="hr-HR" smtClean="0"/>
              <a:t>    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  <p:pic>
        <p:nvPicPr>
          <p:cNvPr id="13317" name="Slika 5" descr="MP9004008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452688"/>
            <a:ext cx="30718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Slika 7" descr="MP9004004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357688"/>
            <a:ext cx="31781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Slika 8" descr="MP9004312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46434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Slika 9" descr="resize (13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9788" y="2500313"/>
            <a:ext cx="1724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1509</TotalTime>
  <Words>2086</Words>
  <Application>Microsoft Office PowerPoint</Application>
  <PresentationFormat>Prikaz na zaslonu (4:3)</PresentationFormat>
  <Paragraphs>230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Century Schoolbook</vt:lpstr>
      <vt:lpstr>Wingdings</vt:lpstr>
      <vt:lpstr>Tijek</vt:lpstr>
      <vt:lpstr>ZDRAV ZA 5</vt:lpstr>
      <vt:lpstr>ALKOHOL? </vt:lpstr>
      <vt:lpstr>PUT DO OVISNOSTI </vt:lpstr>
      <vt:lpstr>POD UTJECAJEM ALKOHOLA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 ZA 5</dc:title>
  <dc:creator>ivana_modric</dc:creator>
  <cp:lastModifiedBy>ivo_jakic</cp:lastModifiedBy>
  <cp:revision>119</cp:revision>
  <cp:lastPrinted>2012-09-25T12:07:54Z</cp:lastPrinted>
  <dcterms:created xsi:type="dcterms:W3CDTF">2012-08-27T09:57:02Z</dcterms:created>
  <dcterms:modified xsi:type="dcterms:W3CDTF">2014-03-07T10:04:08Z</dcterms:modified>
</cp:coreProperties>
</file>